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sldIdLst>
    <p:sldId id="256" r:id="rId3"/>
    <p:sldId id="257" r:id="rId4"/>
    <p:sldId id="283" r:id="rId5"/>
    <p:sldId id="258" r:id="rId6"/>
    <p:sldId id="259" r:id="rId7"/>
    <p:sldId id="260" r:id="rId8"/>
    <p:sldId id="261" r:id="rId9"/>
    <p:sldId id="262" r:id="rId10"/>
    <p:sldId id="263" r:id="rId11"/>
    <p:sldId id="264" r:id="rId12"/>
    <p:sldId id="265" r:id="rId13"/>
    <p:sldId id="266" r:id="rId14"/>
    <p:sldId id="267" r:id="rId15"/>
    <p:sldId id="284"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100" d="100"/>
          <a:sy n="100" d="100"/>
        </p:scale>
        <p:origin x="-29"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30600" y="1601467"/>
            <a:ext cx="6236800" cy="27368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6400" b="1">
                <a:solidFill>
                  <a:schemeClr val="lt1"/>
                </a:solidFill>
                <a:latin typeface="Dosis"/>
                <a:ea typeface="Dosis"/>
                <a:cs typeface="Dosis"/>
                <a:sym typeface="Dosi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1330600" y="4525767"/>
            <a:ext cx="6236800" cy="73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133">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pic>
        <p:nvPicPr>
          <p:cNvPr id="11" name="Google Shape;11;p2"/>
          <p:cNvPicPr preferRelativeResize="0"/>
          <p:nvPr/>
        </p:nvPicPr>
        <p:blipFill>
          <a:blip r:embed="rId3">
            <a:alphaModFix/>
          </a:blip>
          <a:stretch>
            <a:fillRect/>
          </a:stretch>
        </p:blipFill>
        <p:spPr>
          <a:xfrm>
            <a:off x="6342301" y="5256567"/>
            <a:ext cx="5907367" cy="1854200"/>
          </a:xfrm>
          <a:prstGeom prst="rect">
            <a:avLst/>
          </a:prstGeom>
          <a:noFill/>
          <a:ln>
            <a:noFill/>
          </a:ln>
        </p:spPr>
      </p:pic>
      <p:pic>
        <p:nvPicPr>
          <p:cNvPr id="12" name="Google Shape;12;p2"/>
          <p:cNvPicPr preferRelativeResize="0"/>
          <p:nvPr/>
        </p:nvPicPr>
        <p:blipFill>
          <a:blip r:embed="rId4">
            <a:alphaModFix/>
          </a:blip>
          <a:stretch>
            <a:fillRect/>
          </a:stretch>
        </p:blipFill>
        <p:spPr>
          <a:xfrm>
            <a:off x="10157568" y="1295101"/>
            <a:ext cx="4090600" cy="3671800"/>
          </a:xfrm>
          <a:prstGeom prst="rect">
            <a:avLst/>
          </a:prstGeom>
          <a:noFill/>
          <a:ln>
            <a:noFill/>
          </a:ln>
        </p:spPr>
      </p:pic>
      <p:pic>
        <p:nvPicPr>
          <p:cNvPr id="13" name="Google Shape;13;p2"/>
          <p:cNvPicPr preferRelativeResize="0"/>
          <p:nvPr/>
        </p:nvPicPr>
        <p:blipFill>
          <a:blip r:embed="rId5">
            <a:alphaModFix/>
          </a:blip>
          <a:stretch>
            <a:fillRect/>
          </a:stretch>
        </p:blipFill>
        <p:spPr>
          <a:xfrm>
            <a:off x="8586533" y="-241333"/>
            <a:ext cx="1845267" cy="1536433"/>
          </a:xfrm>
          <a:prstGeom prst="rect">
            <a:avLst/>
          </a:prstGeom>
          <a:noFill/>
          <a:ln>
            <a:noFill/>
          </a:ln>
        </p:spPr>
      </p:pic>
    </p:spTree>
    <p:extLst>
      <p:ext uri="{BB962C8B-B14F-4D97-AF65-F5344CB8AC3E}">
        <p14:creationId xmlns:p14="http://schemas.microsoft.com/office/powerpoint/2010/main" val="40290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2412200" y="2319684"/>
            <a:ext cx="7367600" cy="154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solidFill>
                  <a:schemeClr val="lt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0" name="Google Shape;50;p11"/>
          <p:cNvSpPr txBox="1">
            <a:spLocks noGrp="1"/>
          </p:cNvSpPr>
          <p:nvPr>
            <p:ph type="body" idx="1"/>
          </p:nvPr>
        </p:nvSpPr>
        <p:spPr>
          <a:xfrm>
            <a:off x="2827400" y="3866717"/>
            <a:ext cx="6537200" cy="671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609585" lvl="0" indent="-457189" algn="ctr">
              <a:lnSpc>
                <a:spcPct val="100000"/>
              </a:lnSpc>
              <a:spcBef>
                <a:spcPts val="0"/>
              </a:spcBef>
              <a:spcAft>
                <a:spcPts val="0"/>
              </a:spcAft>
              <a:buSzPts val="1800"/>
              <a:buChar char="●"/>
              <a:defRPr sz="2133">
                <a:solidFill>
                  <a:schemeClr val="lt1"/>
                </a:solidFill>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pic>
        <p:nvPicPr>
          <p:cNvPr id="51" name="Google Shape;51;p11"/>
          <p:cNvPicPr preferRelativeResize="0"/>
          <p:nvPr/>
        </p:nvPicPr>
        <p:blipFill>
          <a:blip r:embed="rId3">
            <a:alphaModFix/>
          </a:blip>
          <a:stretch>
            <a:fillRect/>
          </a:stretch>
        </p:blipFill>
        <p:spPr>
          <a:xfrm>
            <a:off x="5916867" y="4874600"/>
            <a:ext cx="6318900" cy="1983400"/>
          </a:xfrm>
          <a:prstGeom prst="rect">
            <a:avLst/>
          </a:prstGeom>
          <a:noFill/>
          <a:ln>
            <a:noFill/>
          </a:ln>
        </p:spPr>
      </p:pic>
    </p:spTree>
    <p:extLst>
      <p:ext uri="{BB962C8B-B14F-4D97-AF65-F5344CB8AC3E}">
        <p14:creationId xmlns:p14="http://schemas.microsoft.com/office/powerpoint/2010/main" val="69089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3818450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8D01-3A18-ECEA-AEAC-46EAB36D97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0A89A3-13C5-1286-6441-0A75871ACE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2DE13-1ADD-3A59-63C3-4EE63477C6BD}"/>
              </a:ext>
            </a:extLst>
          </p:cNvPr>
          <p:cNvSpPr>
            <a:spLocks noGrp="1"/>
          </p:cNvSpPr>
          <p:nvPr>
            <p:ph type="dt" sz="half" idx="10"/>
          </p:nvPr>
        </p:nvSpPr>
        <p:spPr/>
        <p:txBody>
          <a:bodyPr/>
          <a:lstStyle/>
          <a:p>
            <a:fld id="{7C605E78-2607-438C-8E5B-4ABFA310503E}" type="datetimeFigureOut">
              <a:rPr lang="en-US" smtClean="0"/>
              <a:t>7/11/2025</a:t>
            </a:fld>
            <a:endParaRPr lang="en-US"/>
          </a:p>
        </p:txBody>
      </p:sp>
      <p:sp>
        <p:nvSpPr>
          <p:cNvPr id="5" name="Footer Placeholder 4">
            <a:extLst>
              <a:ext uri="{FF2B5EF4-FFF2-40B4-BE49-F238E27FC236}">
                <a16:creationId xmlns:a16="http://schemas.microsoft.com/office/drawing/2014/main" id="{7C8433E2-02C0-FA71-CC28-F81C504FC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C8DE7-E0E4-70B1-C138-7DC582102DCA}"/>
              </a:ext>
            </a:extLst>
          </p:cNvPr>
          <p:cNvSpPr>
            <a:spLocks noGrp="1"/>
          </p:cNvSpPr>
          <p:nvPr>
            <p:ph type="sldNum" sz="quarter" idx="12"/>
          </p:nvPr>
        </p:nvSpPr>
        <p:spPr/>
        <p:txBody>
          <a:bodyPr/>
          <a:lstStyle/>
          <a:p>
            <a:fld id="{3309C97C-E12A-4EDD-92CE-1BD6536EED88}" type="slidenum">
              <a:rPr lang="en-US" smtClean="0"/>
              <a:t>‹#›</a:t>
            </a:fld>
            <a:endParaRPr lang="en-US"/>
          </a:p>
        </p:txBody>
      </p:sp>
    </p:spTree>
    <p:extLst>
      <p:ext uri="{BB962C8B-B14F-4D97-AF65-F5344CB8AC3E}">
        <p14:creationId xmlns:p14="http://schemas.microsoft.com/office/powerpoint/2010/main" val="128114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1940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369900" y="3617000"/>
            <a:ext cx="6136000" cy="7844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algn="ctr"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algn="ctr"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algn="ctr"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algn="ctr"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algn="ctr"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algn="ctr"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algn="ctr"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16" name="Google Shape;16;p3"/>
          <p:cNvSpPr txBox="1">
            <a:spLocks noGrp="1"/>
          </p:cNvSpPr>
          <p:nvPr>
            <p:ph type="subTitle" idx="1"/>
          </p:nvPr>
        </p:nvSpPr>
        <p:spPr>
          <a:xfrm>
            <a:off x="3370100" y="4561167"/>
            <a:ext cx="6136000" cy="4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133">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17" name="Google Shape;17;p3"/>
          <p:cNvSpPr txBox="1">
            <a:spLocks noGrp="1"/>
          </p:cNvSpPr>
          <p:nvPr>
            <p:ph type="title" idx="2" hasCustomPrompt="1"/>
          </p:nvPr>
        </p:nvSpPr>
        <p:spPr>
          <a:xfrm>
            <a:off x="3370100" y="1813233"/>
            <a:ext cx="1818800" cy="16440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12800">
                <a:solidFill>
                  <a:schemeClr val="dk2"/>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Tree>
    <p:extLst>
      <p:ext uri="{BB962C8B-B14F-4D97-AF65-F5344CB8AC3E}">
        <p14:creationId xmlns:p14="http://schemas.microsoft.com/office/powerpoint/2010/main" val="124340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6133" y="2277467"/>
            <a:ext cx="8181200" cy="38144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lt1"/>
              </a:buClr>
              <a:buSzPts val="1200"/>
              <a:buChar char="●"/>
              <a:defRPr sz="1600">
                <a:solidFill>
                  <a:schemeClr val="lt1"/>
                </a:solidFill>
              </a:defRPr>
            </a:lvl1pPr>
            <a:lvl2pPr marL="1219170" lvl="1" indent="-423323">
              <a:spcBef>
                <a:spcPts val="0"/>
              </a:spcBef>
              <a:spcAft>
                <a:spcPts val="0"/>
              </a:spcAft>
              <a:buClr>
                <a:schemeClr val="lt1"/>
              </a:buClr>
              <a:buSzPts val="1400"/>
              <a:buChar char="○"/>
              <a:defRPr sz="1600">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20" name="Google Shape;20;p4"/>
          <p:cNvSpPr txBox="1">
            <a:spLocks noGrp="1"/>
          </p:cNvSpPr>
          <p:nvPr>
            <p:ph type="title"/>
          </p:nvPr>
        </p:nvSpPr>
        <p:spPr>
          <a:xfrm>
            <a:off x="956133" y="593367"/>
            <a:ext cx="8181200" cy="1479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pic>
        <p:nvPicPr>
          <p:cNvPr id="21" name="Google Shape;21;p4"/>
          <p:cNvPicPr preferRelativeResize="0"/>
          <p:nvPr/>
        </p:nvPicPr>
        <p:blipFill>
          <a:blip r:embed="rId3">
            <a:alphaModFix/>
          </a:blip>
          <a:stretch>
            <a:fillRect/>
          </a:stretch>
        </p:blipFill>
        <p:spPr>
          <a:xfrm rot="10800000">
            <a:off x="9306167" y="3621018"/>
            <a:ext cx="2707700" cy="2254500"/>
          </a:xfrm>
          <a:prstGeom prst="rect">
            <a:avLst/>
          </a:prstGeom>
          <a:noFill/>
          <a:ln>
            <a:noFill/>
          </a:ln>
        </p:spPr>
      </p:pic>
    </p:spTree>
    <p:extLst>
      <p:ext uri="{BB962C8B-B14F-4D97-AF65-F5344CB8AC3E}">
        <p14:creationId xmlns:p14="http://schemas.microsoft.com/office/powerpoint/2010/main" val="25742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956133" y="593367"/>
            <a:ext cx="5416800" cy="763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24" name="Google Shape;24;p5"/>
          <p:cNvSpPr txBox="1">
            <a:spLocks noGrp="1"/>
          </p:cNvSpPr>
          <p:nvPr>
            <p:ph type="subTitle" idx="1"/>
          </p:nvPr>
        </p:nvSpPr>
        <p:spPr>
          <a:xfrm>
            <a:off x="2046333" y="3877967"/>
            <a:ext cx="2950400" cy="5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667"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9pPr>
          </a:lstStyle>
          <a:p>
            <a:r>
              <a:rPr lang="en-US"/>
              <a:t>Click to edit Master subtitle style</a:t>
            </a:r>
            <a:endParaRPr/>
          </a:p>
        </p:txBody>
      </p:sp>
      <p:sp>
        <p:nvSpPr>
          <p:cNvPr id="25" name="Google Shape;25;p5"/>
          <p:cNvSpPr txBox="1">
            <a:spLocks noGrp="1"/>
          </p:cNvSpPr>
          <p:nvPr>
            <p:ph type="subTitle" idx="2"/>
          </p:nvPr>
        </p:nvSpPr>
        <p:spPr>
          <a:xfrm>
            <a:off x="2046333" y="4429599"/>
            <a:ext cx="2950400" cy="12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6" name="Google Shape;26;p5"/>
          <p:cNvSpPr txBox="1">
            <a:spLocks noGrp="1"/>
          </p:cNvSpPr>
          <p:nvPr>
            <p:ph type="subTitle" idx="3"/>
          </p:nvPr>
        </p:nvSpPr>
        <p:spPr>
          <a:xfrm>
            <a:off x="7195300" y="3877967"/>
            <a:ext cx="2950400" cy="5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667"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9pPr>
          </a:lstStyle>
          <a:p>
            <a:r>
              <a:rPr lang="en-US"/>
              <a:t>Click to edit Master subtitle style</a:t>
            </a:r>
            <a:endParaRPr/>
          </a:p>
        </p:txBody>
      </p:sp>
      <p:sp>
        <p:nvSpPr>
          <p:cNvPr id="27" name="Google Shape;27;p5"/>
          <p:cNvSpPr txBox="1">
            <a:spLocks noGrp="1"/>
          </p:cNvSpPr>
          <p:nvPr>
            <p:ph type="subTitle" idx="4"/>
          </p:nvPr>
        </p:nvSpPr>
        <p:spPr>
          <a:xfrm>
            <a:off x="7195300" y="4429599"/>
            <a:ext cx="2950400" cy="12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pic>
        <p:nvPicPr>
          <p:cNvPr id="28" name="Google Shape;28;p5"/>
          <p:cNvPicPr preferRelativeResize="0"/>
          <p:nvPr/>
        </p:nvPicPr>
        <p:blipFill>
          <a:blip r:embed="rId3">
            <a:alphaModFix/>
          </a:blip>
          <a:stretch>
            <a:fillRect/>
          </a:stretch>
        </p:blipFill>
        <p:spPr>
          <a:xfrm rot="10800000" flipH="1">
            <a:off x="6851367" y="1"/>
            <a:ext cx="5363099" cy="1683367"/>
          </a:xfrm>
          <a:prstGeom prst="rect">
            <a:avLst/>
          </a:prstGeom>
          <a:noFill/>
          <a:ln>
            <a:noFill/>
          </a:ln>
        </p:spPr>
      </p:pic>
    </p:spTree>
    <p:extLst>
      <p:ext uri="{BB962C8B-B14F-4D97-AF65-F5344CB8AC3E}">
        <p14:creationId xmlns:p14="http://schemas.microsoft.com/office/powerpoint/2010/main" val="2013237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956133" y="593367"/>
            <a:ext cx="10284800" cy="763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Tree>
    <p:extLst>
      <p:ext uri="{BB962C8B-B14F-4D97-AF65-F5344CB8AC3E}">
        <p14:creationId xmlns:p14="http://schemas.microsoft.com/office/powerpoint/2010/main" val="151047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411817" y="1672933"/>
            <a:ext cx="5176000" cy="15284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33" name="Google Shape;33;p7"/>
          <p:cNvSpPr txBox="1">
            <a:spLocks noGrp="1"/>
          </p:cNvSpPr>
          <p:nvPr>
            <p:ph type="subTitle" idx="1"/>
          </p:nvPr>
        </p:nvSpPr>
        <p:spPr>
          <a:xfrm>
            <a:off x="1411833" y="3524667"/>
            <a:ext cx="5176000" cy="15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pic>
        <p:nvPicPr>
          <p:cNvPr id="34" name="Google Shape;34;p7"/>
          <p:cNvPicPr preferRelativeResize="0"/>
          <p:nvPr/>
        </p:nvPicPr>
        <p:blipFill>
          <a:blip r:embed="rId3">
            <a:alphaModFix/>
          </a:blip>
          <a:stretch>
            <a:fillRect/>
          </a:stretch>
        </p:blipFill>
        <p:spPr>
          <a:xfrm>
            <a:off x="-812833" y="4776667"/>
            <a:ext cx="3345833" cy="3003267"/>
          </a:xfrm>
          <a:prstGeom prst="rect">
            <a:avLst/>
          </a:prstGeom>
          <a:noFill/>
          <a:ln>
            <a:noFill/>
          </a:ln>
        </p:spPr>
      </p:pic>
      <p:pic>
        <p:nvPicPr>
          <p:cNvPr id="35" name="Google Shape;35;p7"/>
          <p:cNvPicPr preferRelativeResize="0"/>
          <p:nvPr/>
        </p:nvPicPr>
        <p:blipFill>
          <a:blip r:embed="rId4">
            <a:alphaModFix/>
          </a:blip>
          <a:stretch>
            <a:fillRect/>
          </a:stretch>
        </p:blipFill>
        <p:spPr>
          <a:xfrm>
            <a:off x="8603467" y="5269301"/>
            <a:ext cx="1694144" cy="1410567"/>
          </a:xfrm>
          <a:prstGeom prst="rect">
            <a:avLst/>
          </a:prstGeom>
          <a:noFill/>
          <a:ln>
            <a:noFill/>
          </a:ln>
        </p:spPr>
      </p:pic>
      <p:pic>
        <p:nvPicPr>
          <p:cNvPr id="36" name="Google Shape;36;p7"/>
          <p:cNvPicPr preferRelativeResize="0"/>
          <p:nvPr/>
        </p:nvPicPr>
        <p:blipFill>
          <a:blip r:embed="rId5">
            <a:alphaModFix/>
          </a:blip>
          <a:stretch>
            <a:fillRect/>
          </a:stretch>
        </p:blipFill>
        <p:spPr>
          <a:xfrm>
            <a:off x="2114701" y="-1199200"/>
            <a:ext cx="2839567" cy="2548800"/>
          </a:xfrm>
          <a:prstGeom prst="rect">
            <a:avLst/>
          </a:prstGeom>
          <a:noFill/>
          <a:ln>
            <a:noFill/>
          </a:ln>
        </p:spPr>
      </p:pic>
    </p:spTree>
    <p:extLst>
      <p:ext uri="{BB962C8B-B14F-4D97-AF65-F5344CB8AC3E}">
        <p14:creationId xmlns:p14="http://schemas.microsoft.com/office/powerpoint/2010/main" val="187353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3392600" y="1513533"/>
            <a:ext cx="5406800" cy="27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200"/>
              <a:buNone/>
              <a:defRPr sz="9600" b="1">
                <a:solidFill>
                  <a:schemeClr val="lt1"/>
                </a:solidFill>
                <a:latin typeface="Dosis"/>
                <a:ea typeface="Dosis"/>
                <a:cs typeface="Dosis"/>
                <a:sym typeface="Dosis"/>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9" name="Google Shape;39;p8"/>
          <p:cNvSpPr txBox="1">
            <a:spLocks noGrp="1"/>
          </p:cNvSpPr>
          <p:nvPr>
            <p:ph type="subTitle" idx="1"/>
          </p:nvPr>
        </p:nvSpPr>
        <p:spPr>
          <a:xfrm>
            <a:off x="3392600" y="4624433"/>
            <a:ext cx="5406800" cy="923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133">
                <a:solidFill>
                  <a:schemeClr val="lt1"/>
                </a:solidFill>
                <a:latin typeface="Poppins"/>
                <a:ea typeface="Poppins"/>
                <a:cs typeface="Poppins"/>
                <a:sym typeface="Poppin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pic>
        <p:nvPicPr>
          <p:cNvPr id="40" name="Google Shape;40;p8"/>
          <p:cNvPicPr preferRelativeResize="0"/>
          <p:nvPr/>
        </p:nvPicPr>
        <p:blipFill>
          <a:blip r:embed="rId3">
            <a:alphaModFix/>
          </a:blip>
          <a:stretch>
            <a:fillRect/>
          </a:stretch>
        </p:blipFill>
        <p:spPr>
          <a:xfrm rot="10800000">
            <a:off x="-159466" y="-205667"/>
            <a:ext cx="5907367" cy="1854200"/>
          </a:xfrm>
          <a:prstGeom prst="rect">
            <a:avLst/>
          </a:prstGeom>
          <a:noFill/>
          <a:ln>
            <a:noFill/>
          </a:ln>
        </p:spPr>
      </p:pic>
      <p:pic>
        <p:nvPicPr>
          <p:cNvPr id="41" name="Google Shape;41;p8"/>
          <p:cNvPicPr preferRelativeResize="0"/>
          <p:nvPr/>
        </p:nvPicPr>
        <p:blipFill>
          <a:blip r:embed="rId4">
            <a:alphaModFix/>
          </a:blip>
          <a:stretch>
            <a:fillRect/>
          </a:stretch>
        </p:blipFill>
        <p:spPr>
          <a:xfrm>
            <a:off x="9097967" y="2428433"/>
            <a:ext cx="2825533" cy="2352600"/>
          </a:xfrm>
          <a:prstGeom prst="rect">
            <a:avLst/>
          </a:prstGeom>
          <a:noFill/>
          <a:ln>
            <a:noFill/>
          </a:ln>
        </p:spPr>
      </p:pic>
      <p:pic>
        <p:nvPicPr>
          <p:cNvPr id="42" name="Google Shape;42;p8"/>
          <p:cNvPicPr preferRelativeResize="0"/>
          <p:nvPr/>
        </p:nvPicPr>
        <p:blipFill>
          <a:blip r:embed="rId5">
            <a:alphaModFix/>
          </a:blip>
          <a:stretch>
            <a:fillRect/>
          </a:stretch>
        </p:blipFill>
        <p:spPr>
          <a:xfrm>
            <a:off x="958467" y="4549567"/>
            <a:ext cx="2135567" cy="1916900"/>
          </a:xfrm>
          <a:prstGeom prst="rect">
            <a:avLst/>
          </a:prstGeom>
          <a:noFill/>
          <a:ln>
            <a:noFill/>
          </a:ln>
        </p:spPr>
      </p:pic>
    </p:spTree>
    <p:extLst>
      <p:ext uri="{BB962C8B-B14F-4D97-AF65-F5344CB8AC3E}">
        <p14:creationId xmlns:p14="http://schemas.microsoft.com/office/powerpoint/2010/main" val="211381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5660667" y="1351376"/>
            <a:ext cx="5575200" cy="855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45" name="Google Shape;45;p9"/>
          <p:cNvSpPr txBox="1">
            <a:spLocks noGrp="1"/>
          </p:cNvSpPr>
          <p:nvPr>
            <p:ph type="subTitle" idx="1"/>
          </p:nvPr>
        </p:nvSpPr>
        <p:spPr>
          <a:xfrm>
            <a:off x="5660667" y="2449424"/>
            <a:ext cx="5575200" cy="30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867">
                <a:solidFill>
                  <a:schemeClr val="lt1"/>
                </a:solidFill>
              </a:defRPr>
            </a:lvl1pPr>
            <a:lvl2pPr lvl="1" algn="ctr" rtl="0">
              <a:lnSpc>
                <a:spcPct val="100000"/>
              </a:lnSpc>
              <a:spcBef>
                <a:spcPts val="0"/>
              </a:spcBef>
              <a:spcAft>
                <a:spcPts val="0"/>
              </a:spcAft>
              <a:buClr>
                <a:schemeClr val="lt1"/>
              </a:buClr>
              <a:buSzPts val="1400"/>
              <a:buChar char="○"/>
              <a:defRPr>
                <a:solidFill>
                  <a:schemeClr val="lt1"/>
                </a:solidFill>
              </a:defRPr>
            </a:lvl2pPr>
            <a:lvl3pPr lvl="2" algn="ctr" rtl="0">
              <a:lnSpc>
                <a:spcPct val="100000"/>
              </a:lnSpc>
              <a:spcBef>
                <a:spcPts val="0"/>
              </a:spcBef>
              <a:spcAft>
                <a:spcPts val="0"/>
              </a:spcAft>
              <a:buClr>
                <a:schemeClr val="lt1"/>
              </a:buClr>
              <a:buSzPts val="1400"/>
              <a:buChar char="■"/>
              <a:defRPr>
                <a:solidFill>
                  <a:schemeClr val="lt1"/>
                </a:solidFill>
              </a:defRPr>
            </a:lvl3pPr>
            <a:lvl4pPr lvl="3" algn="ctr" rtl="0">
              <a:lnSpc>
                <a:spcPct val="100000"/>
              </a:lnSpc>
              <a:spcBef>
                <a:spcPts val="0"/>
              </a:spcBef>
              <a:spcAft>
                <a:spcPts val="0"/>
              </a:spcAft>
              <a:buClr>
                <a:schemeClr val="lt1"/>
              </a:buClr>
              <a:buSzPts val="1400"/>
              <a:buChar char="●"/>
              <a:defRPr>
                <a:solidFill>
                  <a:schemeClr val="lt1"/>
                </a:solidFill>
              </a:defRPr>
            </a:lvl4pPr>
            <a:lvl5pPr lvl="4" algn="ctr" rtl="0">
              <a:lnSpc>
                <a:spcPct val="100000"/>
              </a:lnSpc>
              <a:spcBef>
                <a:spcPts val="0"/>
              </a:spcBef>
              <a:spcAft>
                <a:spcPts val="0"/>
              </a:spcAft>
              <a:buClr>
                <a:schemeClr val="lt1"/>
              </a:buClr>
              <a:buSzPts val="1400"/>
              <a:buChar char="○"/>
              <a:defRPr>
                <a:solidFill>
                  <a:schemeClr val="lt1"/>
                </a:solidFill>
              </a:defRPr>
            </a:lvl5pPr>
            <a:lvl6pPr lvl="5" algn="ctr" rtl="0">
              <a:lnSpc>
                <a:spcPct val="100000"/>
              </a:lnSpc>
              <a:spcBef>
                <a:spcPts val="0"/>
              </a:spcBef>
              <a:spcAft>
                <a:spcPts val="0"/>
              </a:spcAft>
              <a:buClr>
                <a:schemeClr val="lt1"/>
              </a:buClr>
              <a:buSzPts val="1400"/>
              <a:buChar char="■"/>
              <a:defRPr>
                <a:solidFill>
                  <a:schemeClr val="lt1"/>
                </a:solidFill>
              </a:defRPr>
            </a:lvl6pPr>
            <a:lvl7pPr lvl="6" algn="ctr" rtl="0">
              <a:lnSpc>
                <a:spcPct val="100000"/>
              </a:lnSpc>
              <a:spcBef>
                <a:spcPts val="0"/>
              </a:spcBef>
              <a:spcAft>
                <a:spcPts val="0"/>
              </a:spcAft>
              <a:buClr>
                <a:schemeClr val="lt1"/>
              </a:buClr>
              <a:buSzPts val="1400"/>
              <a:buChar char="●"/>
              <a:defRPr>
                <a:solidFill>
                  <a:schemeClr val="lt1"/>
                </a:solidFill>
              </a:defRPr>
            </a:lvl7pPr>
            <a:lvl8pPr lvl="7" algn="ctr" rtl="0">
              <a:lnSpc>
                <a:spcPct val="100000"/>
              </a:lnSpc>
              <a:spcBef>
                <a:spcPts val="0"/>
              </a:spcBef>
              <a:spcAft>
                <a:spcPts val="0"/>
              </a:spcAft>
              <a:buClr>
                <a:schemeClr val="lt1"/>
              </a:buClr>
              <a:buSzPts val="1400"/>
              <a:buChar char="○"/>
              <a:defRPr>
                <a:solidFill>
                  <a:schemeClr val="lt1"/>
                </a:solidFill>
              </a:defRPr>
            </a:lvl8pPr>
            <a:lvl9pPr lvl="8" algn="ctr" rtl="0">
              <a:lnSpc>
                <a:spcPct val="100000"/>
              </a:lnSpc>
              <a:spcBef>
                <a:spcPts val="0"/>
              </a:spcBef>
              <a:spcAft>
                <a:spcPts val="0"/>
              </a:spcAft>
              <a:buClr>
                <a:schemeClr val="lt1"/>
              </a:buClr>
              <a:buSzPts val="1400"/>
              <a:buChar char="■"/>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08356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6205567" y="721433"/>
            <a:ext cx="5030400" cy="1622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Clr>
                <a:schemeClr val="dk1"/>
              </a:buClr>
              <a:buSzPts val="1800"/>
              <a:buNone/>
              <a:defRPr sz="4800" b="1">
                <a:solidFill>
                  <a:schemeClr val="dk1"/>
                </a:solidFill>
                <a:latin typeface="Dosis"/>
                <a:ea typeface="Dosis"/>
                <a:cs typeface="Dosis"/>
                <a:sym typeface="Dosis"/>
              </a:defRPr>
            </a:lvl1pPr>
          </a:lstStyle>
          <a:p>
            <a:pPr lvl="0"/>
            <a:r>
              <a:rPr lang="en-US"/>
              <a:t>Click to edit Master text styles</a:t>
            </a:r>
          </a:p>
        </p:txBody>
      </p:sp>
    </p:spTree>
    <p:extLst>
      <p:ext uri="{BB962C8B-B14F-4D97-AF65-F5344CB8AC3E}">
        <p14:creationId xmlns:p14="http://schemas.microsoft.com/office/powerpoint/2010/main" val="148723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6133" y="593367"/>
            <a:ext cx="10279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1pPr>
            <a:lvl2pPr lvl="1">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2pPr>
            <a:lvl3pPr lvl="2">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3pPr>
            <a:lvl4pPr lvl="3">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4pPr>
            <a:lvl5pPr lvl="4">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5pPr>
            <a:lvl6pPr lvl="5">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6pPr>
            <a:lvl7pPr lvl="6">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7pPr>
            <a:lvl8pPr lvl="7">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8pPr>
            <a:lvl9pPr lvl="8">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956133" y="1536633"/>
            <a:ext cx="10279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444737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5" name="Google Shape;55;p1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26311727"/>
      </p:ext>
    </p:extLst>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0645-FCA9-1163-B915-7D86E617CC86}"/>
              </a:ext>
            </a:extLst>
          </p:cNvPr>
          <p:cNvSpPr>
            <a:spLocks noGrp="1"/>
          </p:cNvSpPr>
          <p:nvPr>
            <p:ph type="ctrTitle"/>
          </p:nvPr>
        </p:nvSpPr>
        <p:spPr>
          <a:xfrm>
            <a:off x="631353" y="0"/>
            <a:ext cx="6236800" cy="2736800"/>
          </a:xfrm>
        </p:spPr>
        <p:txBody>
          <a:bodyPr/>
          <a:lstStyle/>
          <a:p>
            <a:r>
              <a:rPr lang="en-US" dirty="0"/>
              <a:t>Data Mining &amp; Machine Learning</a:t>
            </a:r>
          </a:p>
        </p:txBody>
      </p:sp>
      <p:sp>
        <p:nvSpPr>
          <p:cNvPr id="3" name="Subtitle 2">
            <a:extLst>
              <a:ext uri="{FF2B5EF4-FFF2-40B4-BE49-F238E27FC236}">
                <a16:creationId xmlns:a16="http://schemas.microsoft.com/office/drawing/2014/main" id="{BDCEFF09-43E5-60A4-D560-12F24A685F0C}"/>
              </a:ext>
            </a:extLst>
          </p:cNvPr>
          <p:cNvSpPr>
            <a:spLocks noGrp="1"/>
          </p:cNvSpPr>
          <p:nvPr>
            <p:ph type="subTitle" idx="1"/>
          </p:nvPr>
        </p:nvSpPr>
        <p:spPr>
          <a:xfrm>
            <a:off x="179294" y="3144839"/>
            <a:ext cx="10802471" cy="2601538"/>
          </a:xfrm>
        </p:spPr>
        <p:txBody>
          <a:bodyPr/>
          <a:lstStyle/>
          <a:p>
            <a:r>
              <a:rPr lang="en-US" dirty="0"/>
              <a:t>Name: ZAIGHUM JAWAD ASLAM</a:t>
            </a:r>
          </a:p>
          <a:p>
            <a:r>
              <a:rPr lang="en-US" dirty="0"/>
              <a:t>Matricola: D03000118</a:t>
            </a:r>
          </a:p>
          <a:p>
            <a:r>
              <a:rPr lang="en-US" dirty="0"/>
              <a:t>University Of Naples Federico II</a:t>
            </a:r>
          </a:p>
          <a:p>
            <a:r>
              <a:rPr lang="en-US" sz="2000" dirty="0"/>
              <a:t>Project : </a:t>
            </a:r>
          </a:p>
          <a:p>
            <a:r>
              <a:rPr lang="en-US" sz="2000" b="1" i="0" u="none" strike="noStrike" baseline="0" dirty="0">
                <a:solidFill>
                  <a:srgbClr val="000000"/>
                </a:solidFill>
                <a:highlight>
                  <a:srgbClr val="000000"/>
                </a:highlight>
                <a:latin typeface="Calibri" panose="020F0502020204030204" pitchFamily="34" charset="0"/>
              </a:rPr>
              <a:t>    </a:t>
            </a:r>
            <a:r>
              <a:rPr lang="en-US" sz="2000" b="1" i="0" u="none" strike="noStrike" baseline="0" dirty="0">
                <a:solidFill>
                  <a:schemeClr val="tx1">
                    <a:lumMod val="20000"/>
                    <a:lumOff val="80000"/>
                  </a:schemeClr>
                </a:solidFill>
                <a:highlight>
                  <a:srgbClr val="000000"/>
                </a:highlight>
                <a:latin typeface="Calibri" panose="020F0502020204030204" pitchFamily="34" charset="0"/>
              </a:rPr>
              <a:t>Morphological Classification of Extragalactic Radio Sources Using Gradient Boosting Methods</a:t>
            </a:r>
          </a:p>
          <a:p>
            <a:pPr algn="ctr"/>
            <a:r>
              <a:rPr lang="en-US" dirty="0"/>
              <a:t>Category : Image Processing</a:t>
            </a:r>
          </a:p>
        </p:txBody>
      </p:sp>
    </p:spTree>
    <p:extLst>
      <p:ext uri="{BB962C8B-B14F-4D97-AF65-F5344CB8AC3E}">
        <p14:creationId xmlns:p14="http://schemas.microsoft.com/office/powerpoint/2010/main" val="167430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390E-8631-3574-6BF4-0969B532E391}"/>
              </a:ext>
            </a:extLst>
          </p:cNvPr>
          <p:cNvSpPr>
            <a:spLocks noGrp="1"/>
          </p:cNvSpPr>
          <p:nvPr>
            <p:ph type="title"/>
          </p:nvPr>
        </p:nvSpPr>
        <p:spPr/>
        <p:txBody>
          <a:bodyPr/>
          <a:lstStyle/>
          <a:p>
            <a:r>
              <a:rPr lang="en-US" dirty="0"/>
              <a:t>Analysis of Symmetries</a:t>
            </a:r>
          </a:p>
        </p:txBody>
      </p:sp>
      <p:sp>
        <p:nvSpPr>
          <p:cNvPr id="3" name="Content Placeholder 2">
            <a:extLst>
              <a:ext uri="{FF2B5EF4-FFF2-40B4-BE49-F238E27FC236}">
                <a16:creationId xmlns:a16="http://schemas.microsoft.com/office/drawing/2014/main" id="{8F7692BB-3E1C-0B92-89D9-A94096D25E6D}"/>
              </a:ext>
            </a:extLst>
          </p:cNvPr>
          <p:cNvSpPr>
            <a:spLocks noGrp="1"/>
          </p:cNvSpPr>
          <p:nvPr>
            <p:ph idx="1"/>
          </p:nvPr>
        </p:nvSpPr>
        <p:spPr>
          <a:xfrm>
            <a:off x="838200" y="2022848"/>
            <a:ext cx="5096435" cy="3974540"/>
          </a:xfrm>
        </p:spPr>
        <p:txBody>
          <a:bodyPr>
            <a:normAutofit/>
          </a:bodyPr>
          <a:lstStyle/>
          <a:p>
            <a:r>
              <a:rPr lang="en-US" dirty="0"/>
              <a:t>FR0 images had a high symmetry score of </a:t>
            </a:r>
            <a:r>
              <a:rPr lang="en-US" b="1" dirty="0"/>
              <a:t>0.95</a:t>
            </a:r>
            <a:r>
              <a:rPr lang="en-US" dirty="0"/>
              <a:t>, indicating that the images in this class are highly symmetric.</a:t>
            </a:r>
          </a:p>
          <a:p>
            <a:r>
              <a:rPr lang="en-US" dirty="0"/>
              <a:t>FRI images showed a moderate symmetry score of </a:t>
            </a:r>
            <a:r>
              <a:rPr lang="en-US" b="1" dirty="0"/>
              <a:t>0.82</a:t>
            </a:r>
            <a:r>
              <a:rPr lang="en-US" dirty="0"/>
              <a:t>, meaning that while the images in this class are fairly symmetric.</a:t>
            </a:r>
          </a:p>
          <a:p>
            <a:r>
              <a:rPr lang="en-US" dirty="0"/>
              <a:t>FRII images, on the other hand, had the lowest symmetry score of </a:t>
            </a:r>
            <a:r>
              <a:rPr lang="en-US" b="1" dirty="0"/>
              <a:t>0.69</a:t>
            </a:r>
            <a:r>
              <a:rPr lang="en-US" dirty="0"/>
              <a:t>, suggesting a significant lack of symmetry.</a:t>
            </a:r>
          </a:p>
          <a:p>
            <a:endParaRPr lang="en-US" b="1" dirty="0"/>
          </a:p>
        </p:txBody>
      </p:sp>
      <p:pic>
        <p:nvPicPr>
          <p:cNvPr id="5" name="Picture 4">
            <a:extLst>
              <a:ext uri="{FF2B5EF4-FFF2-40B4-BE49-F238E27FC236}">
                <a16:creationId xmlns:a16="http://schemas.microsoft.com/office/drawing/2014/main" id="{53E81AF8-6A71-0179-9C8B-BED5809E1ACF}"/>
              </a:ext>
            </a:extLst>
          </p:cNvPr>
          <p:cNvPicPr>
            <a:picLocks noChangeAspect="1"/>
          </p:cNvPicPr>
          <p:nvPr/>
        </p:nvPicPr>
        <p:blipFill>
          <a:blip r:embed="rId2"/>
          <a:stretch>
            <a:fillRect/>
          </a:stretch>
        </p:blipFill>
        <p:spPr>
          <a:xfrm>
            <a:off x="6854919" y="1846729"/>
            <a:ext cx="1721332" cy="3890682"/>
          </a:xfrm>
          <a:prstGeom prst="rect">
            <a:avLst/>
          </a:prstGeom>
        </p:spPr>
      </p:pic>
      <p:pic>
        <p:nvPicPr>
          <p:cNvPr id="7" name="Picture 6">
            <a:extLst>
              <a:ext uri="{FF2B5EF4-FFF2-40B4-BE49-F238E27FC236}">
                <a16:creationId xmlns:a16="http://schemas.microsoft.com/office/drawing/2014/main" id="{54C6745F-A621-7FC3-FF6B-4E02B65E5E1E}"/>
              </a:ext>
            </a:extLst>
          </p:cNvPr>
          <p:cNvPicPr>
            <a:picLocks noChangeAspect="1"/>
          </p:cNvPicPr>
          <p:nvPr/>
        </p:nvPicPr>
        <p:blipFill>
          <a:blip r:embed="rId3"/>
          <a:stretch>
            <a:fillRect/>
          </a:stretch>
        </p:blipFill>
        <p:spPr>
          <a:xfrm>
            <a:off x="8770844" y="1775012"/>
            <a:ext cx="1679890" cy="3962399"/>
          </a:xfrm>
          <a:prstGeom prst="rect">
            <a:avLst/>
          </a:prstGeom>
        </p:spPr>
      </p:pic>
      <p:pic>
        <p:nvPicPr>
          <p:cNvPr id="9" name="Picture 8">
            <a:extLst>
              <a:ext uri="{FF2B5EF4-FFF2-40B4-BE49-F238E27FC236}">
                <a16:creationId xmlns:a16="http://schemas.microsoft.com/office/drawing/2014/main" id="{E215E18C-E4D6-CDD0-BEFB-0C111E0D606A}"/>
              </a:ext>
            </a:extLst>
          </p:cNvPr>
          <p:cNvPicPr>
            <a:picLocks noChangeAspect="1"/>
          </p:cNvPicPr>
          <p:nvPr/>
        </p:nvPicPr>
        <p:blipFill>
          <a:blip r:embed="rId4"/>
          <a:stretch>
            <a:fillRect/>
          </a:stretch>
        </p:blipFill>
        <p:spPr>
          <a:xfrm>
            <a:off x="10358817" y="1690688"/>
            <a:ext cx="1800406" cy="4136371"/>
          </a:xfrm>
          <a:prstGeom prst="rect">
            <a:avLst/>
          </a:prstGeom>
        </p:spPr>
      </p:pic>
    </p:spTree>
    <p:extLst>
      <p:ext uri="{BB962C8B-B14F-4D97-AF65-F5344CB8AC3E}">
        <p14:creationId xmlns:p14="http://schemas.microsoft.com/office/powerpoint/2010/main" val="68736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FD77-B72C-8E21-680A-5AEB0D62FD2C}"/>
              </a:ext>
            </a:extLst>
          </p:cNvPr>
          <p:cNvSpPr>
            <a:spLocks noGrp="1"/>
          </p:cNvSpPr>
          <p:nvPr>
            <p:ph type="title"/>
          </p:nvPr>
        </p:nvSpPr>
        <p:spPr/>
        <p:txBody>
          <a:bodyPr/>
          <a:lstStyle/>
          <a:p>
            <a:r>
              <a:rPr lang="en-US" dirty="0"/>
              <a:t>Normalization of Images</a:t>
            </a:r>
          </a:p>
        </p:txBody>
      </p:sp>
      <p:sp>
        <p:nvSpPr>
          <p:cNvPr id="3" name="Content Placeholder 2">
            <a:extLst>
              <a:ext uri="{FF2B5EF4-FFF2-40B4-BE49-F238E27FC236}">
                <a16:creationId xmlns:a16="http://schemas.microsoft.com/office/drawing/2014/main" id="{7D824B09-D96D-B3EE-1AE1-68171F40CE03}"/>
              </a:ext>
            </a:extLst>
          </p:cNvPr>
          <p:cNvSpPr>
            <a:spLocks noGrp="1"/>
          </p:cNvSpPr>
          <p:nvPr>
            <p:ph idx="1"/>
          </p:nvPr>
        </p:nvSpPr>
        <p:spPr>
          <a:xfrm>
            <a:off x="838200" y="1825625"/>
            <a:ext cx="5966012" cy="4288304"/>
          </a:xfrm>
        </p:spPr>
        <p:txBody>
          <a:bodyPr>
            <a:normAutofit/>
          </a:bodyPr>
          <a:lstStyle/>
          <a:p>
            <a:r>
              <a:rPr lang="en-US" dirty="0"/>
              <a:t>By dividing the original image data by 255, all pixel values are transformed into the range of [0, 1]. </a:t>
            </a:r>
          </a:p>
          <a:p>
            <a:r>
              <a:rPr lang="en-US" dirty="0"/>
              <a:t>This step improves the efficiency and performance of machine learning models, as neural networks tend to perform better when the input data is within a small, consistent range.</a:t>
            </a:r>
          </a:p>
          <a:p>
            <a:r>
              <a:rPr lang="fr-FR" b="1" dirty="0"/>
              <a:t>Original Min</a:t>
            </a:r>
            <a:r>
              <a:rPr lang="fr-FR" dirty="0"/>
              <a:t>: 0, </a:t>
            </a:r>
            <a:r>
              <a:rPr lang="fr-FR" b="1" dirty="0"/>
              <a:t>Max</a:t>
            </a:r>
            <a:r>
              <a:rPr lang="fr-FR" dirty="0"/>
              <a:t>: 249 (Original pixel range)</a:t>
            </a:r>
            <a:endParaRPr lang="en-US" dirty="0"/>
          </a:p>
          <a:p>
            <a:r>
              <a:rPr lang="en-US" b="1" dirty="0"/>
              <a:t>Normalized Min</a:t>
            </a:r>
            <a:r>
              <a:rPr lang="en-US" dirty="0"/>
              <a:t>: 0.0, </a:t>
            </a:r>
            <a:r>
              <a:rPr lang="en-US" b="1" dirty="0"/>
              <a:t>Max</a:t>
            </a:r>
            <a:r>
              <a:rPr lang="en-US" dirty="0"/>
              <a:t>: 0.976 (Normalized pixel range)</a:t>
            </a:r>
          </a:p>
        </p:txBody>
      </p:sp>
    </p:spTree>
    <p:extLst>
      <p:ext uri="{BB962C8B-B14F-4D97-AF65-F5344CB8AC3E}">
        <p14:creationId xmlns:p14="http://schemas.microsoft.com/office/powerpoint/2010/main" val="165504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951D-3052-0689-26C9-AE73E9F11273}"/>
              </a:ext>
            </a:extLst>
          </p:cNvPr>
          <p:cNvSpPr>
            <a:spLocks noGrp="1"/>
          </p:cNvSpPr>
          <p:nvPr>
            <p:ph type="title"/>
          </p:nvPr>
        </p:nvSpPr>
        <p:spPr/>
        <p:txBody>
          <a:bodyPr/>
          <a:lstStyle/>
          <a:p>
            <a:r>
              <a:rPr lang="en-US" dirty="0"/>
              <a:t>Feature Extraction (ResNet50)</a:t>
            </a:r>
          </a:p>
        </p:txBody>
      </p:sp>
      <p:sp>
        <p:nvSpPr>
          <p:cNvPr id="3" name="Content Placeholder 2">
            <a:extLst>
              <a:ext uri="{FF2B5EF4-FFF2-40B4-BE49-F238E27FC236}">
                <a16:creationId xmlns:a16="http://schemas.microsoft.com/office/drawing/2014/main" id="{02DBF120-2F3A-08A4-AC21-A4F463A57D4C}"/>
              </a:ext>
            </a:extLst>
          </p:cNvPr>
          <p:cNvSpPr>
            <a:spLocks noGrp="1"/>
          </p:cNvSpPr>
          <p:nvPr>
            <p:ph idx="1"/>
          </p:nvPr>
        </p:nvSpPr>
        <p:spPr>
          <a:xfrm>
            <a:off x="546640" y="1825623"/>
            <a:ext cx="6109447" cy="4521387"/>
          </a:xfrm>
        </p:spPr>
        <p:txBody>
          <a:bodyPr>
            <a:normAutofit/>
          </a:bodyPr>
          <a:lstStyle/>
          <a:p>
            <a:r>
              <a:rPr lang="en-US" dirty="0"/>
              <a:t>Preparations of the dataset and performing train , test split on the dataset for efficient.</a:t>
            </a:r>
          </a:p>
          <a:p>
            <a:r>
              <a:rPr lang="en-US" dirty="0"/>
              <a:t>Pre-trained model on ImageNet therefore viable and suitable.</a:t>
            </a:r>
          </a:p>
          <a:p>
            <a:r>
              <a:rPr lang="en-US" dirty="0"/>
              <a:t>features represent high-level information about the image, such as textures, shapes, and patterns.</a:t>
            </a:r>
          </a:p>
          <a:p>
            <a:r>
              <a:rPr lang="en-US" dirty="0"/>
              <a:t>Features useful for the next models.</a:t>
            </a:r>
          </a:p>
          <a:p>
            <a:r>
              <a:rPr lang="en-US" dirty="0"/>
              <a:t>224x224 pixels as input image </a:t>
            </a:r>
          </a:p>
          <a:p>
            <a:r>
              <a:rPr lang="en-US" dirty="0"/>
              <a:t>Greyscale to RGB 3 channel information as output. </a:t>
            </a:r>
          </a:p>
        </p:txBody>
      </p:sp>
      <p:pic>
        <p:nvPicPr>
          <p:cNvPr id="5" name="Picture 4">
            <a:extLst>
              <a:ext uri="{FF2B5EF4-FFF2-40B4-BE49-F238E27FC236}">
                <a16:creationId xmlns:a16="http://schemas.microsoft.com/office/drawing/2014/main" id="{89F7D012-AC05-33AD-A6CB-99CF73110527}"/>
              </a:ext>
            </a:extLst>
          </p:cNvPr>
          <p:cNvPicPr>
            <a:picLocks noChangeAspect="1"/>
          </p:cNvPicPr>
          <p:nvPr/>
        </p:nvPicPr>
        <p:blipFill>
          <a:blip r:embed="rId2"/>
          <a:stretch>
            <a:fillRect/>
          </a:stretch>
        </p:blipFill>
        <p:spPr>
          <a:xfrm>
            <a:off x="8184776" y="1272989"/>
            <a:ext cx="2653345" cy="2537011"/>
          </a:xfrm>
          <a:prstGeom prst="rect">
            <a:avLst/>
          </a:prstGeom>
        </p:spPr>
      </p:pic>
      <p:pic>
        <p:nvPicPr>
          <p:cNvPr id="7" name="Picture 6">
            <a:extLst>
              <a:ext uri="{FF2B5EF4-FFF2-40B4-BE49-F238E27FC236}">
                <a16:creationId xmlns:a16="http://schemas.microsoft.com/office/drawing/2014/main" id="{9382A7C4-E045-E141-AD3E-AD1E9D718C2F}"/>
              </a:ext>
            </a:extLst>
          </p:cNvPr>
          <p:cNvPicPr>
            <a:picLocks noChangeAspect="1"/>
          </p:cNvPicPr>
          <p:nvPr/>
        </p:nvPicPr>
        <p:blipFill>
          <a:blip r:embed="rId3"/>
          <a:stretch>
            <a:fillRect/>
          </a:stretch>
        </p:blipFill>
        <p:spPr>
          <a:xfrm>
            <a:off x="6853540" y="3962400"/>
            <a:ext cx="5060762" cy="2384610"/>
          </a:xfrm>
          <a:prstGeom prst="rect">
            <a:avLst/>
          </a:prstGeom>
        </p:spPr>
      </p:pic>
    </p:spTree>
    <p:extLst>
      <p:ext uri="{BB962C8B-B14F-4D97-AF65-F5344CB8AC3E}">
        <p14:creationId xmlns:p14="http://schemas.microsoft.com/office/powerpoint/2010/main" val="49694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D829-C77D-A1F2-B0D5-5BF06541C3DD}"/>
              </a:ext>
            </a:extLst>
          </p:cNvPr>
          <p:cNvSpPr>
            <a:spLocks noGrp="1"/>
          </p:cNvSpPr>
          <p:nvPr>
            <p:ph type="title"/>
          </p:nvPr>
        </p:nvSpPr>
        <p:spPr/>
        <p:txBody>
          <a:bodyPr/>
          <a:lstStyle/>
          <a:p>
            <a:r>
              <a:rPr lang="en-US" dirty="0"/>
              <a:t>PCA Analysis</a:t>
            </a:r>
          </a:p>
        </p:txBody>
      </p:sp>
      <p:pic>
        <p:nvPicPr>
          <p:cNvPr id="5" name="Content Placeholder 4">
            <a:extLst>
              <a:ext uri="{FF2B5EF4-FFF2-40B4-BE49-F238E27FC236}">
                <a16:creationId xmlns:a16="http://schemas.microsoft.com/office/drawing/2014/main" id="{0B135B1F-46ED-DE09-3F68-0F644DDE6B87}"/>
              </a:ext>
            </a:extLst>
          </p:cNvPr>
          <p:cNvPicPr>
            <a:picLocks noGrp="1" noChangeAspect="1"/>
          </p:cNvPicPr>
          <p:nvPr>
            <p:ph idx="1"/>
          </p:nvPr>
        </p:nvPicPr>
        <p:blipFill>
          <a:blip r:embed="rId2"/>
          <a:stretch>
            <a:fillRect/>
          </a:stretch>
        </p:blipFill>
        <p:spPr>
          <a:xfrm>
            <a:off x="5978577" y="1524248"/>
            <a:ext cx="5954327" cy="4554538"/>
          </a:xfrm>
        </p:spPr>
      </p:pic>
      <p:sp>
        <p:nvSpPr>
          <p:cNvPr id="6" name="TextBox 5">
            <a:extLst>
              <a:ext uri="{FF2B5EF4-FFF2-40B4-BE49-F238E27FC236}">
                <a16:creationId xmlns:a16="http://schemas.microsoft.com/office/drawing/2014/main" id="{1CD91D34-CE92-CCC9-A3CD-108508E815DA}"/>
              </a:ext>
            </a:extLst>
          </p:cNvPr>
          <p:cNvSpPr txBox="1"/>
          <p:nvPr/>
        </p:nvSpPr>
        <p:spPr>
          <a:xfrm>
            <a:off x="572859" y="1524248"/>
            <a:ext cx="540571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Principal Component Analysis (PCA) was applied to reduce the dimensionality of the features extracted using ResNet50.</a:t>
            </a:r>
          </a:p>
          <a:p>
            <a:pPr marL="285750" indent="-285750">
              <a:buFont typeface="Arial" panose="020B0604020202020204" pitchFamily="34" charset="0"/>
              <a:buChar char="•"/>
            </a:pPr>
            <a:r>
              <a:rPr lang="en-US" sz="2400" dirty="0"/>
              <a:t>A 2D PCA projection was visualized using the first two principal components (PC1 and PC2). This 2D scatter plot helps to visualize how the data points from different classes (FR0, FRI, FRII) are distributed in the reduced feature space.</a:t>
            </a:r>
          </a:p>
        </p:txBody>
      </p:sp>
    </p:spTree>
    <p:extLst>
      <p:ext uri="{BB962C8B-B14F-4D97-AF65-F5344CB8AC3E}">
        <p14:creationId xmlns:p14="http://schemas.microsoft.com/office/powerpoint/2010/main" val="27882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003F-E152-A330-9F92-E4A04DFB270E}"/>
              </a:ext>
            </a:extLst>
          </p:cNvPr>
          <p:cNvSpPr>
            <a:spLocks noGrp="1"/>
          </p:cNvSpPr>
          <p:nvPr>
            <p:ph type="title"/>
          </p:nvPr>
        </p:nvSpPr>
        <p:spPr/>
        <p:txBody>
          <a:bodyPr/>
          <a:lstStyle/>
          <a:p>
            <a:r>
              <a:rPr lang="en-US" dirty="0"/>
              <a:t>Sample Calculation</a:t>
            </a:r>
          </a:p>
        </p:txBody>
      </p:sp>
      <p:pic>
        <p:nvPicPr>
          <p:cNvPr id="5" name="Picture 4">
            <a:extLst>
              <a:ext uri="{FF2B5EF4-FFF2-40B4-BE49-F238E27FC236}">
                <a16:creationId xmlns:a16="http://schemas.microsoft.com/office/drawing/2014/main" id="{7F0A63E5-1174-2510-8707-D2DA7063A415}"/>
              </a:ext>
            </a:extLst>
          </p:cNvPr>
          <p:cNvPicPr>
            <a:picLocks noChangeAspect="1"/>
          </p:cNvPicPr>
          <p:nvPr/>
        </p:nvPicPr>
        <p:blipFill>
          <a:blip r:embed="rId2"/>
          <a:stretch>
            <a:fillRect/>
          </a:stretch>
        </p:blipFill>
        <p:spPr>
          <a:xfrm>
            <a:off x="1458156" y="1301047"/>
            <a:ext cx="4180643" cy="5257530"/>
          </a:xfrm>
          <a:prstGeom prst="rect">
            <a:avLst/>
          </a:prstGeom>
        </p:spPr>
      </p:pic>
      <p:pic>
        <p:nvPicPr>
          <p:cNvPr id="10" name="Picture 9">
            <a:extLst>
              <a:ext uri="{FF2B5EF4-FFF2-40B4-BE49-F238E27FC236}">
                <a16:creationId xmlns:a16="http://schemas.microsoft.com/office/drawing/2014/main" id="{4D09F083-4CC8-3C54-CAFD-3E88C65ADDCD}"/>
              </a:ext>
            </a:extLst>
          </p:cNvPr>
          <p:cNvPicPr>
            <a:picLocks noChangeAspect="1"/>
          </p:cNvPicPr>
          <p:nvPr/>
        </p:nvPicPr>
        <p:blipFill>
          <a:blip r:embed="rId3"/>
          <a:stretch>
            <a:fillRect/>
          </a:stretch>
        </p:blipFill>
        <p:spPr>
          <a:xfrm>
            <a:off x="6443068" y="1192306"/>
            <a:ext cx="4290776" cy="5366271"/>
          </a:xfrm>
          <a:prstGeom prst="rect">
            <a:avLst/>
          </a:prstGeom>
        </p:spPr>
      </p:pic>
    </p:spTree>
    <p:extLst>
      <p:ext uri="{BB962C8B-B14F-4D97-AF65-F5344CB8AC3E}">
        <p14:creationId xmlns:p14="http://schemas.microsoft.com/office/powerpoint/2010/main" val="1462095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2C02-D921-A655-8A48-79072F210A9E}"/>
              </a:ext>
            </a:extLst>
          </p:cNvPr>
          <p:cNvSpPr>
            <a:spLocks noGrp="1"/>
          </p:cNvSpPr>
          <p:nvPr>
            <p:ph type="title"/>
          </p:nvPr>
        </p:nvSpPr>
        <p:spPr/>
        <p:txBody>
          <a:bodyPr/>
          <a:lstStyle/>
          <a:p>
            <a:r>
              <a:rPr lang="en-US" dirty="0"/>
              <a:t>Further Correlation Analysis</a:t>
            </a:r>
          </a:p>
        </p:txBody>
      </p:sp>
      <p:sp>
        <p:nvSpPr>
          <p:cNvPr id="3" name="Content Placeholder 2">
            <a:extLst>
              <a:ext uri="{FF2B5EF4-FFF2-40B4-BE49-F238E27FC236}">
                <a16:creationId xmlns:a16="http://schemas.microsoft.com/office/drawing/2014/main" id="{EBC4F42A-89C5-BDE4-ED3E-66AA93AA11A7}"/>
              </a:ext>
            </a:extLst>
          </p:cNvPr>
          <p:cNvSpPr>
            <a:spLocks noGrp="1"/>
          </p:cNvSpPr>
          <p:nvPr>
            <p:ph idx="1"/>
          </p:nvPr>
        </p:nvSpPr>
        <p:spPr>
          <a:xfrm>
            <a:off x="838200" y="1825625"/>
            <a:ext cx="5930153" cy="4351057"/>
          </a:xfrm>
        </p:spPr>
        <p:txBody>
          <a:bodyPr/>
          <a:lstStyle/>
          <a:p>
            <a:r>
              <a:rPr lang="en-US" dirty="0"/>
              <a:t>Uncover structural patterns and relationships at the pixel level across classes.</a:t>
            </a:r>
          </a:p>
          <a:p>
            <a:r>
              <a:rPr lang="en-US" dirty="0"/>
              <a:t>Each image was converted from its 2D matrix form into a 1D vector (flattened).</a:t>
            </a:r>
          </a:p>
          <a:p>
            <a:r>
              <a:rPr lang="en-US" dirty="0"/>
              <a:t>Easier computation of correlations across the entire image.</a:t>
            </a:r>
          </a:p>
          <a:p>
            <a:r>
              <a:rPr lang="en-US" dirty="0"/>
              <a:t>Exploring structural relationships between different classes.</a:t>
            </a:r>
          </a:p>
          <a:p>
            <a:endParaRPr lang="en-US" dirty="0"/>
          </a:p>
        </p:txBody>
      </p:sp>
      <p:pic>
        <p:nvPicPr>
          <p:cNvPr id="5" name="Picture 4">
            <a:extLst>
              <a:ext uri="{FF2B5EF4-FFF2-40B4-BE49-F238E27FC236}">
                <a16:creationId xmlns:a16="http://schemas.microsoft.com/office/drawing/2014/main" id="{8D5BBE58-369C-EB64-33CB-05C4D0EE79B3}"/>
              </a:ext>
            </a:extLst>
          </p:cNvPr>
          <p:cNvPicPr>
            <a:picLocks noChangeAspect="1"/>
          </p:cNvPicPr>
          <p:nvPr/>
        </p:nvPicPr>
        <p:blipFill>
          <a:blip r:embed="rId2"/>
          <a:stretch>
            <a:fillRect/>
          </a:stretch>
        </p:blipFill>
        <p:spPr>
          <a:xfrm>
            <a:off x="6768353" y="1582174"/>
            <a:ext cx="5169329" cy="4351057"/>
          </a:xfrm>
          <a:prstGeom prst="rect">
            <a:avLst/>
          </a:prstGeom>
        </p:spPr>
      </p:pic>
    </p:spTree>
    <p:extLst>
      <p:ext uri="{BB962C8B-B14F-4D97-AF65-F5344CB8AC3E}">
        <p14:creationId xmlns:p14="http://schemas.microsoft.com/office/powerpoint/2010/main" val="331080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79E0-3CC3-013B-36A3-9B1FC55FF56A}"/>
              </a:ext>
            </a:extLst>
          </p:cNvPr>
          <p:cNvSpPr>
            <a:spLocks noGrp="1"/>
          </p:cNvSpPr>
          <p:nvPr>
            <p:ph type="title"/>
          </p:nvPr>
        </p:nvSpPr>
        <p:spPr/>
        <p:txBody>
          <a:bodyPr/>
          <a:lstStyle/>
          <a:p>
            <a:r>
              <a:rPr lang="en-US" dirty="0" err="1"/>
              <a:t>Continue’d</a:t>
            </a:r>
            <a:endParaRPr lang="en-US" dirty="0"/>
          </a:p>
        </p:txBody>
      </p:sp>
      <p:pic>
        <p:nvPicPr>
          <p:cNvPr id="5" name="Content Placeholder 4">
            <a:extLst>
              <a:ext uri="{FF2B5EF4-FFF2-40B4-BE49-F238E27FC236}">
                <a16:creationId xmlns:a16="http://schemas.microsoft.com/office/drawing/2014/main" id="{A259E33E-66E1-A3A7-EFC6-842E25A8F421}"/>
              </a:ext>
            </a:extLst>
          </p:cNvPr>
          <p:cNvPicPr>
            <a:picLocks noGrp="1" noChangeAspect="1"/>
          </p:cNvPicPr>
          <p:nvPr>
            <p:ph idx="1"/>
          </p:nvPr>
        </p:nvPicPr>
        <p:blipFill>
          <a:blip r:embed="rId2"/>
          <a:stretch>
            <a:fillRect/>
          </a:stretch>
        </p:blipFill>
        <p:spPr>
          <a:xfrm>
            <a:off x="465113" y="1690687"/>
            <a:ext cx="5481057" cy="4566677"/>
          </a:xfrm>
        </p:spPr>
      </p:pic>
      <p:pic>
        <p:nvPicPr>
          <p:cNvPr id="7" name="Picture 6">
            <a:extLst>
              <a:ext uri="{FF2B5EF4-FFF2-40B4-BE49-F238E27FC236}">
                <a16:creationId xmlns:a16="http://schemas.microsoft.com/office/drawing/2014/main" id="{A86BD9A3-7D27-156A-F427-C2B4EDD3B503}"/>
              </a:ext>
            </a:extLst>
          </p:cNvPr>
          <p:cNvPicPr>
            <a:picLocks noChangeAspect="1"/>
          </p:cNvPicPr>
          <p:nvPr/>
        </p:nvPicPr>
        <p:blipFill>
          <a:blip r:embed="rId3"/>
          <a:stretch>
            <a:fillRect/>
          </a:stretch>
        </p:blipFill>
        <p:spPr>
          <a:xfrm>
            <a:off x="6245832" y="1690688"/>
            <a:ext cx="5654206" cy="4697506"/>
          </a:xfrm>
          <a:prstGeom prst="rect">
            <a:avLst/>
          </a:prstGeom>
        </p:spPr>
      </p:pic>
    </p:spTree>
    <p:extLst>
      <p:ext uri="{BB962C8B-B14F-4D97-AF65-F5344CB8AC3E}">
        <p14:creationId xmlns:p14="http://schemas.microsoft.com/office/powerpoint/2010/main" val="23851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2439-A795-A896-8033-29E1806D29D3}"/>
              </a:ext>
            </a:extLst>
          </p:cNvPr>
          <p:cNvSpPr>
            <a:spLocks noGrp="1"/>
          </p:cNvSpPr>
          <p:nvPr>
            <p:ph type="title"/>
          </p:nvPr>
        </p:nvSpPr>
        <p:spPr/>
        <p:txBody>
          <a:bodyPr/>
          <a:lstStyle/>
          <a:p>
            <a:r>
              <a:rPr lang="en-US" dirty="0"/>
              <a:t>Mean Median Pixel Intensities </a:t>
            </a:r>
            <a:br>
              <a:rPr lang="en-US" dirty="0"/>
            </a:br>
            <a:r>
              <a:rPr lang="en-US" dirty="0"/>
              <a:t>(FR0)</a:t>
            </a:r>
          </a:p>
        </p:txBody>
      </p:sp>
      <p:pic>
        <p:nvPicPr>
          <p:cNvPr id="5" name="Content Placeholder 4">
            <a:extLst>
              <a:ext uri="{FF2B5EF4-FFF2-40B4-BE49-F238E27FC236}">
                <a16:creationId xmlns:a16="http://schemas.microsoft.com/office/drawing/2014/main" id="{64697730-CCCE-B8DA-3CA4-E918D5011CD4}"/>
              </a:ext>
            </a:extLst>
          </p:cNvPr>
          <p:cNvPicPr>
            <a:picLocks noGrp="1" noChangeAspect="1"/>
          </p:cNvPicPr>
          <p:nvPr>
            <p:ph idx="1"/>
          </p:nvPr>
        </p:nvPicPr>
        <p:blipFill>
          <a:blip r:embed="rId2"/>
          <a:stretch>
            <a:fillRect/>
          </a:stretch>
        </p:blipFill>
        <p:spPr>
          <a:xfrm>
            <a:off x="955675" y="1862592"/>
            <a:ext cx="10280650" cy="3902753"/>
          </a:xfrm>
        </p:spPr>
      </p:pic>
    </p:spTree>
    <p:extLst>
      <p:ext uri="{BB962C8B-B14F-4D97-AF65-F5344CB8AC3E}">
        <p14:creationId xmlns:p14="http://schemas.microsoft.com/office/powerpoint/2010/main" val="418624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192F-7BA3-DD10-8B69-5D6A64C99C5C}"/>
              </a:ext>
            </a:extLst>
          </p:cNvPr>
          <p:cNvSpPr>
            <a:spLocks noGrp="1"/>
          </p:cNvSpPr>
          <p:nvPr>
            <p:ph type="title"/>
          </p:nvPr>
        </p:nvSpPr>
        <p:spPr/>
        <p:txBody>
          <a:bodyPr/>
          <a:lstStyle/>
          <a:p>
            <a:r>
              <a:rPr lang="en-US" dirty="0"/>
              <a:t>Across FRI</a:t>
            </a:r>
          </a:p>
        </p:txBody>
      </p:sp>
      <p:pic>
        <p:nvPicPr>
          <p:cNvPr id="5" name="Content Placeholder 4">
            <a:extLst>
              <a:ext uri="{FF2B5EF4-FFF2-40B4-BE49-F238E27FC236}">
                <a16:creationId xmlns:a16="http://schemas.microsoft.com/office/drawing/2014/main" id="{9B401183-C343-BFF4-211F-1303A0DB10E3}"/>
              </a:ext>
            </a:extLst>
          </p:cNvPr>
          <p:cNvPicPr>
            <a:picLocks noGrp="1" noChangeAspect="1"/>
          </p:cNvPicPr>
          <p:nvPr>
            <p:ph idx="1"/>
          </p:nvPr>
        </p:nvPicPr>
        <p:blipFill>
          <a:blip r:embed="rId2"/>
          <a:stretch>
            <a:fillRect/>
          </a:stretch>
        </p:blipFill>
        <p:spPr>
          <a:xfrm>
            <a:off x="955675" y="1861947"/>
            <a:ext cx="10280650" cy="3904044"/>
          </a:xfrm>
        </p:spPr>
      </p:pic>
    </p:spTree>
    <p:extLst>
      <p:ext uri="{BB962C8B-B14F-4D97-AF65-F5344CB8AC3E}">
        <p14:creationId xmlns:p14="http://schemas.microsoft.com/office/powerpoint/2010/main" val="1004710284"/>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E47B-C2CC-50DD-D5FB-54368911881D}"/>
              </a:ext>
            </a:extLst>
          </p:cNvPr>
          <p:cNvSpPr>
            <a:spLocks noGrp="1"/>
          </p:cNvSpPr>
          <p:nvPr>
            <p:ph type="title"/>
          </p:nvPr>
        </p:nvSpPr>
        <p:spPr/>
        <p:txBody>
          <a:bodyPr/>
          <a:lstStyle/>
          <a:p>
            <a:r>
              <a:rPr lang="en-US" dirty="0"/>
              <a:t>Across FRII</a:t>
            </a:r>
          </a:p>
        </p:txBody>
      </p:sp>
      <p:sp>
        <p:nvSpPr>
          <p:cNvPr id="3" name="Content Placeholder 2">
            <a:extLst>
              <a:ext uri="{FF2B5EF4-FFF2-40B4-BE49-F238E27FC236}">
                <a16:creationId xmlns:a16="http://schemas.microsoft.com/office/drawing/2014/main" id="{B965C260-C920-23E8-FCFB-76DAA39F7698}"/>
              </a:ext>
            </a:extLst>
          </p:cNvPr>
          <p:cNvSpPr>
            <a:spLocks noGrp="1"/>
          </p:cNvSpPr>
          <p:nvPr>
            <p:ph idx="1"/>
          </p:nvPr>
        </p:nvSpPr>
        <p:spPr/>
        <p:txBody>
          <a:bodyPr/>
          <a:lstStyle/>
          <a:p>
            <a:pPr marL="0" indent="0">
              <a:buNone/>
            </a:pPr>
            <a:endParaRPr lang="en-US" dirty="0"/>
          </a:p>
        </p:txBody>
      </p:sp>
      <p:pic>
        <p:nvPicPr>
          <p:cNvPr id="7" name="Picture 6">
            <a:extLst>
              <a:ext uri="{FF2B5EF4-FFF2-40B4-BE49-F238E27FC236}">
                <a16:creationId xmlns:a16="http://schemas.microsoft.com/office/drawing/2014/main" id="{95DF0FB1-A168-2F84-3527-B5EE5995B549}"/>
              </a:ext>
            </a:extLst>
          </p:cNvPr>
          <p:cNvPicPr>
            <a:picLocks noChangeAspect="1"/>
          </p:cNvPicPr>
          <p:nvPr/>
        </p:nvPicPr>
        <p:blipFill>
          <a:blip r:embed="rId2"/>
          <a:stretch>
            <a:fillRect/>
          </a:stretch>
        </p:blipFill>
        <p:spPr>
          <a:xfrm>
            <a:off x="833370" y="1536633"/>
            <a:ext cx="10525125" cy="3962400"/>
          </a:xfrm>
          <a:prstGeom prst="rect">
            <a:avLst/>
          </a:prstGeom>
        </p:spPr>
      </p:pic>
    </p:spTree>
    <p:extLst>
      <p:ext uri="{BB962C8B-B14F-4D97-AF65-F5344CB8AC3E}">
        <p14:creationId xmlns:p14="http://schemas.microsoft.com/office/powerpoint/2010/main" val="182011168"/>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F2CA-1932-3B5B-DBE7-FF31F5921760}"/>
              </a:ext>
            </a:extLst>
          </p:cNvPr>
          <p:cNvSpPr>
            <a:spLocks noGrp="1"/>
          </p:cNvSpPr>
          <p:nvPr>
            <p:ph type="title"/>
          </p:nvPr>
        </p:nvSpPr>
        <p:spPr/>
        <p:txBody>
          <a:bodyPr/>
          <a:lstStyle/>
          <a:p>
            <a:r>
              <a:rPr lang="en-US" u="sng" dirty="0"/>
              <a:t>Dataset Analysis</a:t>
            </a:r>
          </a:p>
        </p:txBody>
      </p:sp>
      <p:sp>
        <p:nvSpPr>
          <p:cNvPr id="3" name="Content Placeholder 2">
            <a:extLst>
              <a:ext uri="{FF2B5EF4-FFF2-40B4-BE49-F238E27FC236}">
                <a16:creationId xmlns:a16="http://schemas.microsoft.com/office/drawing/2014/main" id="{43A4DFB2-4FF3-DBD6-B571-578341E69655}"/>
              </a:ext>
            </a:extLst>
          </p:cNvPr>
          <p:cNvSpPr>
            <a:spLocks noGrp="1"/>
          </p:cNvSpPr>
          <p:nvPr>
            <p:ph idx="1"/>
          </p:nvPr>
        </p:nvSpPr>
        <p:spPr>
          <a:xfrm>
            <a:off x="454109" y="1356967"/>
            <a:ext cx="10279600" cy="4555200"/>
          </a:xfrm>
        </p:spPr>
        <p:txBody>
          <a:bodyPr>
            <a:normAutofit/>
          </a:bodyPr>
          <a:lstStyle/>
          <a:p>
            <a:r>
              <a:rPr lang="en-US" sz="2000" dirty="0"/>
              <a:t>Image Based Dataset comprising 3 folders , 13,140 pictures.</a:t>
            </a:r>
          </a:p>
          <a:p>
            <a:r>
              <a:rPr lang="en-US" sz="2000" dirty="0"/>
              <a:t>Represents a galaxy out of images in three classes FR0,FRI,FRII.</a:t>
            </a:r>
          </a:p>
          <a:p>
            <a:r>
              <a:rPr lang="en-US" sz="2000" dirty="0"/>
              <a:t>300x300 greyscale format pictures obtained.</a:t>
            </a:r>
          </a:p>
          <a:p>
            <a:r>
              <a:rPr lang="en-US" sz="2000" dirty="0"/>
              <a:t>FR0 is characterized by weak radio jets, compact and symmetric morphology.</a:t>
            </a:r>
          </a:p>
          <a:p>
            <a:r>
              <a:rPr lang="en-US" sz="2000" dirty="0"/>
              <a:t>FRI is characterized by asymmetric radio jets, smaller galaxies in dense environments.</a:t>
            </a:r>
          </a:p>
          <a:p>
            <a:r>
              <a:rPr lang="en-US" sz="2000" dirty="0"/>
              <a:t>FRII is characterized by clear difference in brightness levels, lobes, obtained by more powerful radio sources.</a:t>
            </a:r>
          </a:p>
        </p:txBody>
      </p:sp>
      <p:pic>
        <p:nvPicPr>
          <p:cNvPr id="4" name="Picture 3">
            <a:extLst>
              <a:ext uri="{FF2B5EF4-FFF2-40B4-BE49-F238E27FC236}">
                <a16:creationId xmlns:a16="http://schemas.microsoft.com/office/drawing/2014/main" id="{77C01E15-DE63-1E2C-779E-7AB4A6D63594}"/>
              </a:ext>
            </a:extLst>
          </p:cNvPr>
          <p:cNvPicPr>
            <a:picLocks noChangeAspect="1"/>
          </p:cNvPicPr>
          <p:nvPr/>
        </p:nvPicPr>
        <p:blipFill>
          <a:blip r:embed="rId2"/>
          <a:stretch>
            <a:fillRect/>
          </a:stretch>
        </p:blipFill>
        <p:spPr>
          <a:xfrm>
            <a:off x="2824904" y="4723839"/>
            <a:ext cx="6341507" cy="2134161"/>
          </a:xfrm>
          <a:prstGeom prst="rect">
            <a:avLst/>
          </a:prstGeom>
        </p:spPr>
      </p:pic>
    </p:spTree>
    <p:extLst>
      <p:ext uri="{BB962C8B-B14F-4D97-AF65-F5344CB8AC3E}">
        <p14:creationId xmlns:p14="http://schemas.microsoft.com/office/powerpoint/2010/main" val="34176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77BE-F364-8FB4-2DE6-093D65FE2657}"/>
              </a:ext>
            </a:extLst>
          </p:cNvPr>
          <p:cNvSpPr>
            <a:spLocks noGrp="1"/>
          </p:cNvSpPr>
          <p:nvPr>
            <p:ph type="title"/>
          </p:nvPr>
        </p:nvSpPr>
        <p:spPr/>
        <p:txBody>
          <a:bodyPr/>
          <a:lstStyle/>
          <a:p>
            <a:r>
              <a:rPr lang="en-US" dirty="0"/>
              <a:t>CNN Model Selection</a:t>
            </a:r>
          </a:p>
        </p:txBody>
      </p:sp>
      <p:sp>
        <p:nvSpPr>
          <p:cNvPr id="3" name="Content Placeholder 2">
            <a:extLst>
              <a:ext uri="{FF2B5EF4-FFF2-40B4-BE49-F238E27FC236}">
                <a16:creationId xmlns:a16="http://schemas.microsoft.com/office/drawing/2014/main" id="{09C52425-A16C-F7CA-6024-74480AA2C55C}"/>
              </a:ext>
            </a:extLst>
          </p:cNvPr>
          <p:cNvSpPr>
            <a:spLocks noGrp="1"/>
          </p:cNvSpPr>
          <p:nvPr>
            <p:ph idx="1"/>
          </p:nvPr>
        </p:nvSpPr>
        <p:spPr>
          <a:xfrm>
            <a:off x="838200" y="1825625"/>
            <a:ext cx="5015753" cy="4745504"/>
          </a:xfrm>
        </p:spPr>
        <p:txBody>
          <a:bodyPr>
            <a:normAutofit/>
          </a:bodyPr>
          <a:lstStyle/>
          <a:p>
            <a:r>
              <a:rPr lang="en-US" dirty="0"/>
              <a:t>Series of </a:t>
            </a:r>
            <a:r>
              <a:rPr lang="en-US" b="1" dirty="0"/>
              <a:t>Conv2D layers</a:t>
            </a:r>
            <a:r>
              <a:rPr lang="en-US" dirty="0"/>
              <a:t>, which are the primary layers used in CNNs for feature extraction.</a:t>
            </a:r>
          </a:p>
          <a:p>
            <a:r>
              <a:rPr lang="en-US" dirty="0"/>
              <a:t>The convolution layers gradually increase in the number of filters (8 -&gt; 16 -&gt; 32 -&gt; 64 -&gt; 128) as we go deeper into the network, allowing the model to capture more intricate patterns.</a:t>
            </a:r>
          </a:p>
          <a:p>
            <a:r>
              <a:rPr lang="en-US" dirty="0"/>
              <a:t>Total parameters: 147,251</a:t>
            </a:r>
          </a:p>
          <a:p>
            <a:r>
              <a:rPr lang="en-US" dirty="0"/>
              <a:t>Trainable: 146,595</a:t>
            </a:r>
          </a:p>
          <a:p>
            <a:r>
              <a:rPr lang="en-US" dirty="0"/>
              <a:t>Non-Trainable: 656</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6524746-1427-0DA1-650C-1A0E90B5E4FF}"/>
              </a:ext>
            </a:extLst>
          </p:cNvPr>
          <p:cNvPicPr>
            <a:picLocks noChangeAspect="1"/>
          </p:cNvPicPr>
          <p:nvPr/>
        </p:nvPicPr>
        <p:blipFill>
          <a:blip r:embed="rId2"/>
          <a:stretch>
            <a:fillRect/>
          </a:stretch>
        </p:blipFill>
        <p:spPr>
          <a:xfrm>
            <a:off x="7258702" y="462506"/>
            <a:ext cx="4008473" cy="3912270"/>
          </a:xfrm>
          <a:prstGeom prst="rect">
            <a:avLst/>
          </a:prstGeom>
        </p:spPr>
      </p:pic>
      <p:pic>
        <p:nvPicPr>
          <p:cNvPr id="7" name="Picture 6">
            <a:extLst>
              <a:ext uri="{FF2B5EF4-FFF2-40B4-BE49-F238E27FC236}">
                <a16:creationId xmlns:a16="http://schemas.microsoft.com/office/drawing/2014/main" id="{6E3B75A8-0F9A-5659-79F8-3C7783C07DB7}"/>
              </a:ext>
            </a:extLst>
          </p:cNvPr>
          <p:cNvPicPr>
            <a:picLocks noChangeAspect="1"/>
          </p:cNvPicPr>
          <p:nvPr/>
        </p:nvPicPr>
        <p:blipFill>
          <a:blip r:embed="rId3"/>
          <a:stretch>
            <a:fillRect/>
          </a:stretch>
        </p:blipFill>
        <p:spPr>
          <a:xfrm>
            <a:off x="7258702" y="4374776"/>
            <a:ext cx="4008473" cy="2285999"/>
          </a:xfrm>
          <a:prstGeom prst="rect">
            <a:avLst/>
          </a:prstGeom>
        </p:spPr>
      </p:pic>
    </p:spTree>
    <p:extLst>
      <p:ext uri="{BB962C8B-B14F-4D97-AF65-F5344CB8AC3E}">
        <p14:creationId xmlns:p14="http://schemas.microsoft.com/office/powerpoint/2010/main" val="2778728997"/>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7448-CEC9-66D3-A54C-5BDCD0114238}"/>
              </a:ext>
            </a:extLst>
          </p:cNvPr>
          <p:cNvSpPr>
            <a:spLocks noGrp="1"/>
          </p:cNvSpPr>
          <p:nvPr>
            <p:ph type="title"/>
          </p:nvPr>
        </p:nvSpPr>
        <p:spPr/>
        <p:txBody>
          <a:bodyPr/>
          <a:lstStyle/>
          <a:p>
            <a:r>
              <a:rPr lang="en-US" dirty="0"/>
              <a:t>CNN Model Configuration</a:t>
            </a:r>
          </a:p>
        </p:txBody>
      </p:sp>
      <p:pic>
        <p:nvPicPr>
          <p:cNvPr id="5" name="Picture 4">
            <a:extLst>
              <a:ext uri="{FF2B5EF4-FFF2-40B4-BE49-F238E27FC236}">
                <a16:creationId xmlns:a16="http://schemas.microsoft.com/office/drawing/2014/main" id="{0820893C-E84B-F496-123B-EA34F2862BF3}"/>
              </a:ext>
            </a:extLst>
          </p:cNvPr>
          <p:cNvPicPr>
            <a:picLocks noChangeAspect="1"/>
          </p:cNvPicPr>
          <p:nvPr/>
        </p:nvPicPr>
        <p:blipFill>
          <a:blip r:embed="rId2"/>
          <a:stretch>
            <a:fillRect/>
          </a:stretch>
        </p:blipFill>
        <p:spPr>
          <a:xfrm>
            <a:off x="1494779" y="2178424"/>
            <a:ext cx="9202442" cy="3619173"/>
          </a:xfrm>
          <a:prstGeom prst="rect">
            <a:avLst/>
          </a:prstGeom>
        </p:spPr>
      </p:pic>
    </p:spTree>
    <p:extLst>
      <p:ext uri="{BB962C8B-B14F-4D97-AF65-F5344CB8AC3E}">
        <p14:creationId xmlns:p14="http://schemas.microsoft.com/office/powerpoint/2010/main" val="2965923294"/>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3199-6C45-3629-7090-A25C2B5863CB}"/>
              </a:ext>
            </a:extLst>
          </p:cNvPr>
          <p:cNvSpPr>
            <a:spLocks noGrp="1"/>
          </p:cNvSpPr>
          <p:nvPr>
            <p:ph type="title"/>
          </p:nvPr>
        </p:nvSpPr>
        <p:spPr/>
        <p:txBody>
          <a:bodyPr/>
          <a:lstStyle/>
          <a:p>
            <a:r>
              <a:rPr lang="en-US" dirty="0"/>
              <a:t>Accuracy Plot</a:t>
            </a:r>
          </a:p>
        </p:txBody>
      </p:sp>
      <p:pic>
        <p:nvPicPr>
          <p:cNvPr id="5" name="Content Placeholder 4">
            <a:extLst>
              <a:ext uri="{FF2B5EF4-FFF2-40B4-BE49-F238E27FC236}">
                <a16:creationId xmlns:a16="http://schemas.microsoft.com/office/drawing/2014/main" id="{B28761A9-9E62-D8C2-2BBC-6C02B6B0D919}"/>
              </a:ext>
            </a:extLst>
          </p:cNvPr>
          <p:cNvPicPr>
            <a:picLocks noGrp="1" noChangeAspect="1"/>
          </p:cNvPicPr>
          <p:nvPr>
            <p:ph idx="1"/>
          </p:nvPr>
        </p:nvPicPr>
        <p:blipFill>
          <a:blip r:embed="rId2"/>
          <a:stretch>
            <a:fillRect/>
          </a:stretch>
        </p:blipFill>
        <p:spPr>
          <a:xfrm>
            <a:off x="2969203" y="1536700"/>
            <a:ext cx="6253594" cy="4554538"/>
          </a:xfrm>
        </p:spPr>
      </p:pic>
    </p:spTree>
    <p:extLst>
      <p:ext uri="{BB962C8B-B14F-4D97-AF65-F5344CB8AC3E}">
        <p14:creationId xmlns:p14="http://schemas.microsoft.com/office/powerpoint/2010/main" val="34122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0290-5CA2-0355-4A68-1EA0A33CF2B0}"/>
              </a:ext>
            </a:extLst>
          </p:cNvPr>
          <p:cNvSpPr>
            <a:spLocks noGrp="1"/>
          </p:cNvSpPr>
          <p:nvPr>
            <p:ph type="title"/>
          </p:nvPr>
        </p:nvSpPr>
        <p:spPr/>
        <p:txBody>
          <a:bodyPr/>
          <a:lstStyle/>
          <a:p>
            <a:r>
              <a:rPr lang="en-US" dirty="0"/>
              <a:t>Loss Over Epochs</a:t>
            </a:r>
          </a:p>
        </p:txBody>
      </p:sp>
      <p:pic>
        <p:nvPicPr>
          <p:cNvPr id="5" name="Content Placeholder 4">
            <a:extLst>
              <a:ext uri="{FF2B5EF4-FFF2-40B4-BE49-F238E27FC236}">
                <a16:creationId xmlns:a16="http://schemas.microsoft.com/office/drawing/2014/main" id="{5CE7289F-BB46-3BC7-AC83-4EBAC7EDE7D0}"/>
              </a:ext>
            </a:extLst>
          </p:cNvPr>
          <p:cNvPicPr>
            <a:picLocks noGrp="1" noChangeAspect="1"/>
          </p:cNvPicPr>
          <p:nvPr>
            <p:ph idx="1"/>
          </p:nvPr>
        </p:nvPicPr>
        <p:blipFill>
          <a:blip r:embed="rId2"/>
          <a:stretch>
            <a:fillRect/>
          </a:stretch>
        </p:blipFill>
        <p:spPr>
          <a:xfrm>
            <a:off x="2986994" y="1536700"/>
            <a:ext cx="6218011" cy="4554538"/>
          </a:xfrm>
        </p:spPr>
      </p:pic>
    </p:spTree>
    <p:extLst>
      <p:ext uri="{BB962C8B-B14F-4D97-AF65-F5344CB8AC3E}">
        <p14:creationId xmlns:p14="http://schemas.microsoft.com/office/powerpoint/2010/main" val="78027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C5DF-2B59-5E21-2A7A-987503E04AAB}"/>
              </a:ext>
            </a:extLst>
          </p:cNvPr>
          <p:cNvSpPr>
            <a:spLocks noGrp="1"/>
          </p:cNvSpPr>
          <p:nvPr>
            <p:ph type="title"/>
          </p:nvPr>
        </p:nvSpPr>
        <p:spPr/>
        <p:txBody>
          <a:bodyPr/>
          <a:lstStyle/>
          <a:p>
            <a:r>
              <a:rPr lang="en-US" dirty="0"/>
              <a:t>Confusion Matrix (Training)</a:t>
            </a:r>
          </a:p>
        </p:txBody>
      </p:sp>
      <p:sp>
        <p:nvSpPr>
          <p:cNvPr id="3" name="Content Placeholder 2">
            <a:extLst>
              <a:ext uri="{FF2B5EF4-FFF2-40B4-BE49-F238E27FC236}">
                <a16:creationId xmlns:a16="http://schemas.microsoft.com/office/drawing/2014/main" id="{720AE7BE-FD3E-16F0-7AA0-E4E5CFB6AA2D}"/>
              </a:ext>
            </a:extLst>
          </p:cNvPr>
          <p:cNvSpPr>
            <a:spLocks noGrp="1"/>
          </p:cNvSpPr>
          <p:nvPr>
            <p:ph idx="1"/>
          </p:nvPr>
        </p:nvSpPr>
        <p:spPr/>
        <p:txBody>
          <a:bodyPr/>
          <a:lstStyle/>
          <a:p>
            <a:r>
              <a:rPr lang="en-US" dirty="0"/>
              <a:t>Train Accuracy : 0.86</a:t>
            </a:r>
          </a:p>
          <a:p>
            <a:r>
              <a:rPr lang="en-US" dirty="0"/>
              <a:t>Test Accuracy : 0.79</a:t>
            </a:r>
          </a:p>
          <a:p>
            <a:endParaRPr lang="en-US" dirty="0"/>
          </a:p>
        </p:txBody>
      </p:sp>
      <p:pic>
        <p:nvPicPr>
          <p:cNvPr id="6" name="Picture 5">
            <a:extLst>
              <a:ext uri="{FF2B5EF4-FFF2-40B4-BE49-F238E27FC236}">
                <a16:creationId xmlns:a16="http://schemas.microsoft.com/office/drawing/2014/main" id="{1DBA31B4-7F35-73C9-8B18-1D00CDC2115A}"/>
              </a:ext>
            </a:extLst>
          </p:cNvPr>
          <p:cNvPicPr>
            <a:picLocks noChangeAspect="1"/>
          </p:cNvPicPr>
          <p:nvPr/>
        </p:nvPicPr>
        <p:blipFill>
          <a:blip r:embed="rId2"/>
          <a:stretch>
            <a:fillRect/>
          </a:stretch>
        </p:blipFill>
        <p:spPr>
          <a:xfrm>
            <a:off x="4004237" y="2734517"/>
            <a:ext cx="8187763" cy="4034117"/>
          </a:xfrm>
          <a:prstGeom prst="rect">
            <a:avLst/>
          </a:prstGeom>
        </p:spPr>
      </p:pic>
    </p:spTree>
    <p:extLst>
      <p:ext uri="{BB962C8B-B14F-4D97-AF65-F5344CB8AC3E}">
        <p14:creationId xmlns:p14="http://schemas.microsoft.com/office/powerpoint/2010/main" val="153718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E0BD-779C-8444-3D81-B0C5A8119D33}"/>
              </a:ext>
            </a:extLst>
          </p:cNvPr>
          <p:cNvSpPr>
            <a:spLocks noGrp="1"/>
          </p:cNvSpPr>
          <p:nvPr>
            <p:ph type="title"/>
          </p:nvPr>
        </p:nvSpPr>
        <p:spPr/>
        <p:txBody>
          <a:bodyPr/>
          <a:lstStyle/>
          <a:p>
            <a:r>
              <a:rPr lang="en-US" dirty="0"/>
              <a:t>Confusion Matrix (Test)</a:t>
            </a:r>
          </a:p>
        </p:txBody>
      </p:sp>
      <p:pic>
        <p:nvPicPr>
          <p:cNvPr id="5" name="Content Placeholder 4">
            <a:extLst>
              <a:ext uri="{FF2B5EF4-FFF2-40B4-BE49-F238E27FC236}">
                <a16:creationId xmlns:a16="http://schemas.microsoft.com/office/drawing/2014/main" id="{7807FEBD-AB04-1ED0-B2CF-425BE8E70849}"/>
              </a:ext>
            </a:extLst>
          </p:cNvPr>
          <p:cNvPicPr>
            <a:picLocks noGrp="1" noChangeAspect="1"/>
          </p:cNvPicPr>
          <p:nvPr>
            <p:ph idx="1"/>
          </p:nvPr>
        </p:nvPicPr>
        <p:blipFill>
          <a:blip r:embed="rId2"/>
          <a:stretch>
            <a:fillRect/>
          </a:stretch>
        </p:blipFill>
        <p:spPr>
          <a:xfrm>
            <a:off x="1672005" y="1771837"/>
            <a:ext cx="8847989" cy="4351338"/>
          </a:xfrm>
        </p:spPr>
      </p:pic>
    </p:spTree>
    <p:extLst>
      <p:ext uri="{BB962C8B-B14F-4D97-AF65-F5344CB8AC3E}">
        <p14:creationId xmlns:p14="http://schemas.microsoft.com/office/powerpoint/2010/main" val="273260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FDC9-0D65-66BC-0BAE-6C686B9DA728}"/>
              </a:ext>
            </a:extLst>
          </p:cNvPr>
          <p:cNvSpPr>
            <a:spLocks noGrp="1"/>
          </p:cNvSpPr>
          <p:nvPr>
            <p:ph type="title"/>
          </p:nvPr>
        </p:nvSpPr>
        <p:spPr/>
        <p:txBody>
          <a:bodyPr/>
          <a:lstStyle/>
          <a:p>
            <a:r>
              <a:rPr lang="en-US" dirty="0"/>
              <a:t>Model Explainability</a:t>
            </a:r>
          </a:p>
        </p:txBody>
      </p:sp>
      <p:sp>
        <p:nvSpPr>
          <p:cNvPr id="3" name="Content Placeholder 2">
            <a:extLst>
              <a:ext uri="{FF2B5EF4-FFF2-40B4-BE49-F238E27FC236}">
                <a16:creationId xmlns:a16="http://schemas.microsoft.com/office/drawing/2014/main" id="{FC7F7127-ACEE-7A18-3A29-B3F8C4165815}"/>
              </a:ext>
            </a:extLst>
          </p:cNvPr>
          <p:cNvSpPr>
            <a:spLocks noGrp="1"/>
          </p:cNvSpPr>
          <p:nvPr>
            <p:ph idx="1"/>
          </p:nvPr>
        </p:nvSpPr>
        <p:spPr>
          <a:xfrm>
            <a:off x="838200" y="1897343"/>
            <a:ext cx="5697071" cy="4315199"/>
          </a:xfrm>
        </p:spPr>
        <p:txBody>
          <a:bodyPr>
            <a:normAutofit/>
          </a:bodyPr>
          <a:lstStyle/>
          <a:p>
            <a:r>
              <a:rPr lang="en-US" b="1" dirty="0"/>
              <a:t>SHAP (SHAPLEY ADDITIVE EXPLANATIONS)</a:t>
            </a:r>
            <a:r>
              <a:rPr lang="en-US" dirty="0"/>
              <a:t> is a framework used to explain the output of machine learning models.</a:t>
            </a:r>
          </a:p>
          <a:p>
            <a:r>
              <a:rPr lang="en-US" dirty="0"/>
              <a:t>contribution of each input feature, useful for </a:t>
            </a:r>
            <a:r>
              <a:rPr lang="en-US" b="1" dirty="0"/>
              <a:t>interpreting complex deep learning models</a:t>
            </a:r>
            <a:r>
              <a:rPr lang="en-US" dirty="0"/>
              <a:t>, such as CNNs.</a:t>
            </a:r>
          </a:p>
          <a:p>
            <a:r>
              <a:rPr lang="en-US" b="1" dirty="0"/>
              <a:t>make the model interpretable</a:t>
            </a:r>
            <a:r>
              <a:rPr lang="en-US" dirty="0"/>
              <a:t> by showing </a:t>
            </a:r>
            <a:r>
              <a:rPr lang="en-US" i="1" dirty="0"/>
              <a:t>which parts of the image influenced the prediction</a:t>
            </a:r>
            <a:r>
              <a:rPr lang="en-US" dirty="0"/>
              <a:t>.</a:t>
            </a:r>
          </a:p>
          <a:p>
            <a:r>
              <a:rPr lang="en-US" dirty="0"/>
              <a:t>Red regions = positive contribution</a:t>
            </a:r>
          </a:p>
          <a:p>
            <a:r>
              <a:rPr lang="en-US" dirty="0"/>
              <a:t>Blue regions = negatively contribution</a:t>
            </a:r>
          </a:p>
          <a:p>
            <a:endParaRPr lang="en-US" dirty="0"/>
          </a:p>
        </p:txBody>
      </p:sp>
      <p:pic>
        <p:nvPicPr>
          <p:cNvPr id="6" name="Picture 5">
            <a:extLst>
              <a:ext uri="{FF2B5EF4-FFF2-40B4-BE49-F238E27FC236}">
                <a16:creationId xmlns:a16="http://schemas.microsoft.com/office/drawing/2014/main" id="{319EBAEF-5065-32DF-CCF0-B75A630266FA}"/>
              </a:ext>
            </a:extLst>
          </p:cNvPr>
          <p:cNvPicPr>
            <a:picLocks noChangeAspect="1"/>
          </p:cNvPicPr>
          <p:nvPr/>
        </p:nvPicPr>
        <p:blipFill>
          <a:blip r:embed="rId2"/>
          <a:stretch>
            <a:fillRect/>
          </a:stretch>
        </p:blipFill>
        <p:spPr>
          <a:xfrm>
            <a:off x="6936160" y="200025"/>
            <a:ext cx="5114925" cy="6457950"/>
          </a:xfrm>
          <a:prstGeom prst="rect">
            <a:avLst/>
          </a:prstGeom>
        </p:spPr>
      </p:pic>
    </p:spTree>
    <p:extLst>
      <p:ext uri="{BB962C8B-B14F-4D97-AF65-F5344CB8AC3E}">
        <p14:creationId xmlns:p14="http://schemas.microsoft.com/office/powerpoint/2010/main" val="161646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2370-F9A3-BA13-A874-FE5B8B173161}"/>
              </a:ext>
            </a:extLst>
          </p:cNvPr>
          <p:cNvSpPr>
            <a:spLocks noGrp="1"/>
          </p:cNvSpPr>
          <p:nvPr>
            <p:ph type="title"/>
          </p:nvPr>
        </p:nvSpPr>
        <p:spPr/>
        <p:txBody>
          <a:bodyPr/>
          <a:lstStyle/>
          <a:p>
            <a:r>
              <a:rPr lang="en-US" dirty="0"/>
              <a:t>MODEL II (XGBOOST)</a:t>
            </a:r>
          </a:p>
        </p:txBody>
      </p:sp>
      <p:graphicFrame>
        <p:nvGraphicFramePr>
          <p:cNvPr id="11" name="Content Placeholder 10">
            <a:extLst>
              <a:ext uri="{FF2B5EF4-FFF2-40B4-BE49-F238E27FC236}">
                <a16:creationId xmlns:a16="http://schemas.microsoft.com/office/drawing/2014/main" id="{03F5C122-868C-006C-4151-3BD1E1A9B641}"/>
              </a:ext>
            </a:extLst>
          </p:cNvPr>
          <p:cNvGraphicFramePr>
            <a:graphicFrameLocks noGrp="1"/>
          </p:cNvGraphicFramePr>
          <p:nvPr>
            <p:ph idx="1"/>
            <p:extLst>
              <p:ext uri="{D42A27DB-BD31-4B8C-83A1-F6EECF244321}">
                <p14:modId xmlns:p14="http://schemas.microsoft.com/office/powerpoint/2010/main" val="1373318567"/>
              </p:ext>
            </p:extLst>
          </p:nvPr>
        </p:nvGraphicFramePr>
        <p:xfrm>
          <a:off x="838200" y="1825625"/>
          <a:ext cx="10367682" cy="1503936"/>
        </p:xfrm>
        <a:graphic>
          <a:graphicData uri="http://schemas.openxmlformats.org/drawingml/2006/table">
            <a:tbl>
              <a:tblPr firstRow="1" bandRow="1">
                <a:tableStyleId>{5C22544A-7EE6-4342-B048-85BDC9FD1C3A}</a:tableStyleId>
              </a:tblPr>
              <a:tblGrid>
                <a:gridCol w="5183841">
                  <a:extLst>
                    <a:ext uri="{9D8B030D-6E8A-4147-A177-3AD203B41FA5}">
                      <a16:colId xmlns:a16="http://schemas.microsoft.com/office/drawing/2014/main" val="1922110065"/>
                    </a:ext>
                  </a:extLst>
                </a:gridCol>
                <a:gridCol w="5183841">
                  <a:extLst>
                    <a:ext uri="{9D8B030D-6E8A-4147-A177-3AD203B41FA5}">
                      <a16:colId xmlns:a16="http://schemas.microsoft.com/office/drawing/2014/main" val="2575296612"/>
                    </a:ext>
                  </a:extLst>
                </a:gridCol>
              </a:tblGrid>
              <a:tr h="251541">
                <a:tc>
                  <a:txBody>
                    <a:bodyPr/>
                    <a:lstStyle/>
                    <a:p>
                      <a:r>
                        <a:rPr lang="en-US" b="1" dirty="0"/>
                        <a:t>Accuracy</a:t>
                      </a:r>
                      <a:endParaRPr lang="en-US" dirty="0"/>
                    </a:p>
                  </a:txBody>
                  <a:tcPr anchor="ctr"/>
                </a:tc>
                <a:tc>
                  <a:txBody>
                    <a:bodyPr/>
                    <a:lstStyle/>
                    <a:p>
                      <a:r>
                        <a:rPr lang="en-US" dirty="0"/>
                        <a:t>81.41%</a:t>
                      </a:r>
                    </a:p>
                  </a:txBody>
                  <a:tcPr anchor="ctr"/>
                </a:tc>
                <a:extLst>
                  <a:ext uri="{0D108BD9-81ED-4DB2-BD59-A6C34878D82A}">
                    <a16:rowId xmlns:a16="http://schemas.microsoft.com/office/drawing/2014/main" val="3426723904"/>
                  </a:ext>
                </a:extLst>
              </a:tr>
              <a:tr h="251541">
                <a:tc>
                  <a:txBody>
                    <a:bodyPr/>
                    <a:lstStyle/>
                    <a:p>
                      <a:r>
                        <a:rPr lang="en-US" b="1" dirty="0"/>
                        <a:t>Precision</a:t>
                      </a:r>
                      <a:endParaRPr lang="en-US" dirty="0"/>
                    </a:p>
                  </a:txBody>
                  <a:tcPr anchor="ctr"/>
                </a:tc>
                <a:tc>
                  <a:txBody>
                    <a:bodyPr/>
                    <a:lstStyle/>
                    <a:p>
                      <a:r>
                        <a:rPr lang="en-US" dirty="0"/>
                        <a:t>FR0: 0.86, FRI: 0.78, FRII: 0.79</a:t>
                      </a:r>
                    </a:p>
                  </a:txBody>
                  <a:tcPr/>
                </a:tc>
                <a:extLst>
                  <a:ext uri="{0D108BD9-81ED-4DB2-BD59-A6C34878D82A}">
                    <a16:rowId xmlns:a16="http://schemas.microsoft.com/office/drawing/2014/main" val="3683748547"/>
                  </a:ext>
                </a:extLst>
              </a:tr>
              <a:tr h="251541">
                <a:tc>
                  <a:txBody>
                    <a:bodyPr/>
                    <a:lstStyle/>
                    <a:p>
                      <a:r>
                        <a:rPr lang="en-US" dirty="0"/>
                        <a:t>Recall</a:t>
                      </a:r>
                    </a:p>
                  </a:txBody>
                  <a:tcPr/>
                </a:tc>
                <a:tc>
                  <a:txBody>
                    <a:bodyPr/>
                    <a:lstStyle/>
                    <a:p>
                      <a:r>
                        <a:rPr lang="en-US" dirty="0"/>
                        <a:t>FR0: 0.91, FRI: 0.66, FRII: 0.87</a:t>
                      </a:r>
                    </a:p>
                  </a:txBody>
                  <a:tcPr/>
                </a:tc>
                <a:extLst>
                  <a:ext uri="{0D108BD9-81ED-4DB2-BD59-A6C34878D82A}">
                    <a16:rowId xmlns:a16="http://schemas.microsoft.com/office/drawing/2014/main" val="2504161144"/>
                  </a:ext>
                </a:extLst>
              </a:tr>
              <a:tr h="251541">
                <a:tc>
                  <a:txBody>
                    <a:bodyPr/>
                    <a:lstStyle/>
                    <a:p>
                      <a:r>
                        <a:rPr lang="en-US" dirty="0"/>
                        <a:t>F1-score</a:t>
                      </a:r>
                    </a:p>
                  </a:txBody>
                  <a:tcPr/>
                </a:tc>
                <a:tc>
                  <a:txBody>
                    <a:bodyPr/>
                    <a:lstStyle/>
                    <a:p>
                      <a:r>
                        <a:rPr lang="en-US" dirty="0"/>
                        <a:t>FR0: 0.88, FRI: 0.72, FRII: 0.83</a:t>
                      </a:r>
                    </a:p>
                  </a:txBody>
                  <a:tcPr/>
                </a:tc>
                <a:extLst>
                  <a:ext uri="{0D108BD9-81ED-4DB2-BD59-A6C34878D82A}">
                    <a16:rowId xmlns:a16="http://schemas.microsoft.com/office/drawing/2014/main" val="448054339"/>
                  </a:ext>
                </a:extLst>
              </a:tr>
            </a:tbl>
          </a:graphicData>
        </a:graphic>
      </p:graphicFrame>
      <p:sp>
        <p:nvSpPr>
          <p:cNvPr id="17" name="TextBox 16">
            <a:extLst>
              <a:ext uri="{FF2B5EF4-FFF2-40B4-BE49-F238E27FC236}">
                <a16:creationId xmlns:a16="http://schemas.microsoft.com/office/drawing/2014/main" id="{E9F7F065-D36A-6B16-555B-E25C9782961B}"/>
              </a:ext>
            </a:extLst>
          </p:cNvPr>
          <p:cNvSpPr txBox="1"/>
          <p:nvPr/>
        </p:nvSpPr>
        <p:spPr>
          <a:xfrm>
            <a:off x="838200" y="3720371"/>
            <a:ext cx="6096000" cy="1477328"/>
          </a:xfrm>
          <a:prstGeom prst="rect">
            <a:avLst/>
          </a:prstGeom>
          <a:noFill/>
        </p:spPr>
        <p:txBody>
          <a:bodyPr wrap="square">
            <a:spAutoFit/>
          </a:bodyPr>
          <a:lstStyle/>
          <a:p>
            <a:r>
              <a:rPr lang="en-US" sz="2400" b="1" dirty="0"/>
              <a:t>Observation</a:t>
            </a:r>
            <a:r>
              <a:rPr lang="en-US" sz="2400" dirty="0"/>
              <a:t>: The model performed best for FR0 and FRII, but struggled more with FRI, likely due to overlap in feature distribution.</a:t>
            </a:r>
          </a:p>
          <a:p>
            <a:endParaRPr lang="en-US" dirty="0"/>
          </a:p>
        </p:txBody>
      </p:sp>
    </p:spTree>
    <p:extLst>
      <p:ext uri="{BB962C8B-B14F-4D97-AF65-F5344CB8AC3E}">
        <p14:creationId xmlns:p14="http://schemas.microsoft.com/office/powerpoint/2010/main" val="13435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7183-F1AC-EE8C-2C9C-BBB5C9523069}"/>
              </a:ext>
            </a:extLst>
          </p:cNvPr>
          <p:cNvSpPr>
            <a:spLocks noGrp="1"/>
          </p:cNvSpPr>
          <p:nvPr>
            <p:ph type="title"/>
          </p:nvPr>
        </p:nvSpPr>
        <p:spPr/>
        <p:txBody>
          <a:bodyPr/>
          <a:lstStyle/>
          <a:p>
            <a:r>
              <a:rPr lang="en-US" dirty="0"/>
              <a:t>Confusion Matrix (XGBOOST)</a:t>
            </a:r>
          </a:p>
        </p:txBody>
      </p:sp>
      <p:pic>
        <p:nvPicPr>
          <p:cNvPr id="5" name="Content Placeholder 4">
            <a:extLst>
              <a:ext uri="{FF2B5EF4-FFF2-40B4-BE49-F238E27FC236}">
                <a16:creationId xmlns:a16="http://schemas.microsoft.com/office/drawing/2014/main" id="{8FDA78CD-2151-8A92-CAA1-60A83CBB5123}"/>
              </a:ext>
            </a:extLst>
          </p:cNvPr>
          <p:cNvPicPr>
            <a:picLocks noGrp="1" noChangeAspect="1"/>
          </p:cNvPicPr>
          <p:nvPr>
            <p:ph idx="1"/>
          </p:nvPr>
        </p:nvPicPr>
        <p:blipFill>
          <a:blip r:embed="rId2"/>
          <a:stretch>
            <a:fillRect/>
          </a:stretch>
        </p:blipFill>
        <p:spPr>
          <a:xfrm>
            <a:off x="1448512" y="1536700"/>
            <a:ext cx="9294975" cy="4554538"/>
          </a:xfrm>
        </p:spPr>
      </p:pic>
    </p:spTree>
    <p:extLst>
      <p:ext uri="{BB962C8B-B14F-4D97-AF65-F5344CB8AC3E}">
        <p14:creationId xmlns:p14="http://schemas.microsoft.com/office/powerpoint/2010/main" val="14454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D2E7-BB10-2BB6-9748-B54FBE691224}"/>
              </a:ext>
            </a:extLst>
          </p:cNvPr>
          <p:cNvSpPr>
            <a:spLocks noGrp="1"/>
          </p:cNvSpPr>
          <p:nvPr>
            <p:ph type="title"/>
          </p:nvPr>
        </p:nvSpPr>
        <p:spPr/>
        <p:txBody>
          <a:bodyPr/>
          <a:lstStyle/>
          <a:p>
            <a:r>
              <a:rPr lang="en-US" dirty="0"/>
              <a:t>CNN Performance on Predictions</a:t>
            </a:r>
          </a:p>
        </p:txBody>
      </p:sp>
      <p:sp>
        <p:nvSpPr>
          <p:cNvPr id="3" name="Content Placeholder 2">
            <a:extLst>
              <a:ext uri="{FF2B5EF4-FFF2-40B4-BE49-F238E27FC236}">
                <a16:creationId xmlns:a16="http://schemas.microsoft.com/office/drawing/2014/main" id="{F6BAD03C-CE50-E9EF-FB99-C8B772002969}"/>
              </a:ext>
            </a:extLst>
          </p:cNvPr>
          <p:cNvSpPr>
            <a:spLocks noGrp="1"/>
          </p:cNvSpPr>
          <p:nvPr>
            <p:ph idx="1"/>
          </p:nvPr>
        </p:nvSpPr>
        <p:spPr>
          <a:xfrm>
            <a:off x="956133" y="1886257"/>
            <a:ext cx="4073067" cy="4555200"/>
          </a:xfrm>
        </p:spPr>
        <p:txBody>
          <a:bodyPr/>
          <a:lstStyle/>
          <a:p>
            <a:pPr marL="114300" indent="0">
              <a:buNone/>
            </a:pPr>
            <a:r>
              <a:rPr lang="en-US" dirty="0"/>
              <a:t>Step 1</a:t>
            </a:r>
          </a:p>
          <a:p>
            <a:r>
              <a:rPr lang="en-US" dirty="0"/>
              <a:t>Trained Model saved and loaded.</a:t>
            </a:r>
          </a:p>
          <a:p>
            <a:pPr marL="114300" indent="0">
              <a:buNone/>
            </a:pPr>
            <a:r>
              <a:rPr lang="en-US" dirty="0"/>
              <a:t>Step 2</a:t>
            </a:r>
          </a:p>
          <a:p>
            <a:r>
              <a:rPr lang="en-US" dirty="0"/>
              <a:t>Preprocessing happens on image.</a:t>
            </a:r>
          </a:p>
          <a:p>
            <a:pPr marL="114300" indent="0">
              <a:buNone/>
            </a:pPr>
            <a:r>
              <a:rPr lang="en-US" dirty="0"/>
              <a:t>Step 3</a:t>
            </a:r>
          </a:p>
          <a:p>
            <a:r>
              <a:rPr lang="en-US" dirty="0"/>
              <a:t>Pass the processed image to the model, which outputs the predicted class probabilities.</a:t>
            </a:r>
          </a:p>
          <a:p>
            <a:pPr marL="114300" indent="0">
              <a:buNone/>
            </a:pPr>
            <a:r>
              <a:rPr lang="en-US" dirty="0"/>
              <a:t>Step 4</a:t>
            </a:r>
          </a:p>
          <a:p>
            <a:r>
              <a:rPr lang="en-US" dirty="0"/>
              <a:t>Show the original image with the predicted class displayed as the title.</a:t>
            </a:r>
          </a:p>
          <a:p>
            <a:endParaRPr lang="en-US" dirty="0"/>
          </a:p>
        </p:txBody>
      </p:sp>
      <p:pic>
        <p:nvPicPr>
          <p:cNvPr id="5" name="Picture 4">
            <a:extLst>
              <a:ext uri="{FF2B5EF4-FFF2-40B4-BE49-F238E27FC236}">
                <a16:creationId xmlns:a16="http://schemas.microsoft.com/office/drawing/2014/main" id="{CC179085-0254-C6E5-5940-EB8ADDF8B3FF}"/>
              </a:ext>
            </a:extLst>
          </p:cNvPr>
          <p:cNvPicPr>
            <a:picLocks noChangeAspect="1"/>
          </p:cNvPicPr>
          <p:nvPr/>
        </p:nvPicPr>
        <p:blipFill>
          <a:blip r:embed="rId2"/>
          <a:stretch>
            <a:fillRect/>
          </a:stretch>
        </p:blipFill>
        <p:spPr>
          <a:xfrm>
            <a:off x="8080979" y="2000561"/>
            <a:ext cx="3653821" cy="3627344"/>
          </a:xfrm>
          <a:prstGeom prst="rect">
            <a:avLst/>
          </a:prstGeom>
        </p:spPr>
      </p:pic>
    </p:spTree>
    <p:extLst>
      <p:ext uri="{BB962C8B-B14F-4D97-AF65-F5344CB8AC3E}">
        <p14:creationId xmlns:p14="http://schemas.microsoft.com/office/powerpoint/2010/main" val="1539882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001D-68FF-F7EB-5F77-8C24A9FEEAAF}"/>
              </a:ext>
            </a:extLst>
          </p:cNvPr>
          <p:cNvSpPr>
            <a:spLocks noGrp="1"/>
          </p:cNvSpPr>
          <p:nvPr>
            <p:ph type="title"/>
          </p:nvPr>
        </p:nvSpPr>
        <p:spPr/>
        <p:txBody>
          <a:bodyPr/>
          <a:lstStyle/>
          <a:p>
            <a:r>
              <a:rPr lang="en-US" dirty="0"/>
              <a:t>Project Objective</a:t>
            </a:r>
          </a:p>
        </p:txBody>
      </p:sp>
      <p:sp>
        <p:nvSpPr>
          <p:cNvPr id="3" name="Content Placeholder 2">
            <a:extLst>
              <a:ext uri="{FF2B5EF4-FFF2-40B4-BE49-F238E27FC236}">
                <a16:creationId xmlns:a16="http://schemas.microsoft.com/office/drawing/2014/main" id="{7682835B-6648-F906-1DE2-DEB9DA58DE9C}"/>
              </a:ext>
            </a:extLst>
          </p:cNvPr>
          <p:cNvSpPr>
            <a:spLocks noGrp="1"/>
          </p:cNvSpPr>
          <p:nvPr>
            <p:ph idx="1"/>
          </p:nvPr>
        </p:nvSpPr>
        <p:spPr>
          <a:xfrm>
            <a:off x="893380" y="2433103"/>
            <a:ext cx="10279600" cy="4555200"/>
          </a:xfrm>
        </p:spPr>
        <p:txBody>
          <a:bodyPr/>
          <a:lstStyle/>
          <a:p>
            <a:r>
              <a:rPr lang="en-US" dirty="0"/>
              <a:t>Since it is a multiclass classification, the objective is to identify an image based on same morphology to classify it into a galaxy or not.</a:t>
            </a:r>
          </a:p>
          <a:p>
            <a:r>
              <a:rPr lang="en-US" dirty="0"/>
              <a:t>Hence FR0, FRI , FRII would be the classes that are primarily used and out of source images can be used to identify using CNN Model.</a:t>
            </a:r>
          </a:p>
          <a:p>
            <a:r>
              <a:rPr lang="en-US" dirty="0"/>
              <a:t>CNN can classify the image which is the main objective or target of this project</a:t>
            </a:r>
          </a:p>
        </p:txBody>
      </p:sp>
    </p:spTree>
    <p:extLst>
      <p:ext uri="{BB962C8B-B14F-4D97-AF65-F5344CB8AC3E}">
        <p14:creationId xmlns:p14="http://schemas.microsoft.com/office/powerpoint/2010/main" val="258715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A89A-1100-8CBB-8865-D7E8D0804757}"/>
              </a:ext>
            </a:extLst>
          </p:cNvPr>
          <p:cNvSpPr>
            <a:spLocks noGrp="1"/>
          </p:cNvSpPr>
          <p:nvPr>
            <p:ph type="title"/>
          </p:nvPr>
        </p:nvSpPr>
        <p:spPr/>
        <p:txBody>
          <a:bodyPr/>
          <a:lstStyle/>
          <a:p>
            <a:r>
              <a:rPr lang="en-US" dirty="0"/>
              <a:t>Challenges In Dataset</a:t>
            </a:r>
          </a:p>
        </p:txBody>
      </p:sp>
      <p:sp>
        <p:nvSpPr>
          <p:cNvPr id="3" name="Content Placeholder 2">
            <a:extLst>
              <a:ext uri="{FF2B5EF4-FFF2-40B4-BE49-F238E27FC236}">
                <a16:creationId xmlns:a16="http://schemas.microsoft.com/office/drawing/2014/main" id="{CA5E509C-550A-BA41-B7EC-35CD925B0E8B}"/>
              </a:ext>
            </a:extLst>
          </p:cNvPr>
          <p:cNvSpPr>
            <a:spLocks noGrp="1"/>
          </p:cNvSpPr>
          <p:nvPr>
            <p:ph idx="1"/>
          </p:nvPr>
        </p:nvSpPr>
        <p:spPr/>
        <p:txBody>
          <a:bodyPr/>
          <a:lstStyle/>
          <a:p>
            <a:r>
              <a:rPr lang="en-US" dirty="0"/>
              <a:t>FR0 being majority class containing double the images than FRI, FRII (Imbalanced Dataset).</a:t>
            </a:r>
          </a:p>
          <a:p>
            <a:r>
              <a:rPr lang="en-US" dirty="0"/>
              <a:t>Varying Image Quality like some images blurred, more noisy, distinctive shapes, inconsistent quality are gathered.</a:t>
            </a:r>
          </a:p>
          <a:p>
            <a:r>
              <a:rPr lang="en-US" dirty="0"/>
              <a:t>Presence of noise and black images in images containing purely black background and foreground with little to no extractable features.</a:t>
            </a:r>
          </a:p>
          <a:p>
            <a:r>
              <a:rPr lang="en-US" dirty="0"/>
              <a:t>All these sort of data can cause under sampling, over sampling, inconsistent model performances because they are useless and can be considered as outliers.</a:t>
            </a:r>
          </a:p>
          <a:p>
            <a:endParaRPr lang="en-US" dirty="0"/>
          </a:p>
        </p:txBody>
      </p:sp>
    </p:spTree>
    <p:extLst>
      <p:ext uri="{BB962C8B-B14F-4D97-AF65-F5344CB8AC3E}">
        <p14:creationId xmlns:p14="http://schemas.microsoft.com/office/powerpoint/2010/main" val="40550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8406-367E-2A12-41AE-1A6F32A3D345}"/>
              </a:ext>
            </a:extLst>
          </p:cNvPr>
          <p:cNvSpPr>
            <a:spLocks noGrp="1"/>
          </p:cNvSpPr>
          <p:nvPr>
            <p:ph type="title"/>
          </p:nvPr>
        </p:nvSpPr>
        <p:spPr/>
        <p:txBody>
          <a:bodyPr/>
          <a:lstStyle/>
          <a:p>
            <a:r>
              <a:rPr lang="en-US" dirty="0"/>
              <a:t>Handling Dataset Challenges</a:t>
            </a:r>
          </a:p>
        </p:txBody>
      </p:sp>
      <p:pic>
        <p:nvPicPr>
          <p:cNvPr id="4" name="Content Placeholder 3">
            <a:extLst>
              <a:ext uri="{FF2B5EF4-FFF2-40B4-BE49-F238E27FC236}">
                <a16:creationId xmlns:a16="http://schemas.microsoft.com/office/drawing/2014/main" id="{89D14CFF-6987-CFCA-0743-19D13121B57D}"/>
              </a:ext>
            </a:extLst>
          </p:cNvPr>
          <p:cNvPicPr>
            <a:picLocks noGrp="1" noChangeAspect="1"/>
          </p:cNvPicPr>
          <p:nvPr>
            <p:ph idx="1"/>
          </p:nvPr>
        </p:nvPicPr>
        <p:blipFill>
          <a:blip r:embed="rId2"/>
          <a:stretch>
            <a:fillRect/>
          </a:stretch>
        </p:blipFill>
        <p:spPr>
          <a:xfrm>
            <a:off x="7225553" y="2312510"/>
            <a:ext cx="4587395" cy="2969338"/>
          </a:xfrm>
          <a:prstGeom prst="rect">
            <a:avLst/>
          </a:prstGeom>
        </p:spPr>
      </p:pic>
      <p:sp>
        <p:nvSpPr>
          <p:cNvPr id="5" name="TextBox 4">
            <a:extLst>
              <a:ext uri="{FF2B5EF4-FFF2-40B4-BE49-F238E27FC236}">
                <a16:creationId xmlns:a16="http://schemas.microsoft.com/office/drawing/2014/main" id="{76C7B643-E05D-642A-5699-82952C614706}"/>
              </a:ext>
            </a:extLst>
          </p:cNvPr>
          <p:cNvSpPr txBox="1"/>
          <p:nvPr/>
        </p:nvSpPr>
        <p:spPr>
          <a:xfrm>
            <a:off x="600635" y="1576152"/>
            <a:ext cx="662491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total number of images were found out to be:</a:t>
            </a:r>
          </a:p>
          <a:p>
            <a:pPr algn="ctr"/>
            <a:r>
              <a:rPr lang="en-US" sz="2400" dirty="0"/>
              <a:t>FR0 containing 6066</a:t>
            </a:r>
          </a:p>
          <a:p>
            <a:pPr algn="ctr"/>
            <a:r>
              <a:rPr lang="en-US" sz="2400" dirty="0"/>
              <a:t>FRI containing  5008</a:t>
            </a:r>
          </a:p>
          <a:p>
            <a:pPr algn="ctr"/>
            <a:r>
              <a:rPr lang="en-US" sz="2400" dirty="0"/>
              <a:t>FRII containing 2066 </a:t>
            </a:r>
          </a:p>
          <a:p>
            <a:pPr algn="ctr"/>
            <a:endParaRPr lang="en-US" sz="2400" dirty="0"/>
          </a:p>
          <a:p>
            <a:r>
              <a:rPr lang="en-US" sz="2400" dirty="0"/>
              <a:t>Representing majority in one class than the rest!</a:t>
            </a:r>
          </a:p>
          <a:p>
            <a:pPr marL="285750" indent="-285750">
              <a:buFont typeface="Arial" panose="020B0604020202020204" pitchFamily="34" charset="0"/>
              <a:buChar char="•"/>
            </a:pPr>
            <a:r>
              <a:rPr lang="en-US" sz="2400" dirty="0"/>
              <a:t>A Plot representing the class representation is also clearly depicting the all three classes FR0,FRI,FRII respectively.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imbalance is then later adjusted by Data Augmentation Technique</a:t>
            </a:r>
          </a:p>
        </p:txBody>
      </p:sp>
    </p:spTree>
    <p:extLst>
      <p:ext uri="{BB962C8B-B14F-4D97-AF65-F5344CB8AC3E}">
        <p14:creationId xmlns:p14="http://schemas.microsoft.com/office/powerpoint/2010/main" val="344127192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47C0-6DB3-E5E7-DA09-16C6C1169410}"/>
              </a:ext>
            </a:extLst>
          </p:cNvPr>
          <p:cNvSpPr>
            <a:spLocks noGrp="1"/>
          </p:cNvSpPr>
          <p:nvPr>
            <p:ph type="title"/>
          </p:nvPr>
        </p:nvSpPr>
        <p:spPr/>
        <p:txBody>
          <a:bodyPr/>
          <a:lstStyle/>
          <a:p>
            <a:r>
              <a:rPr lang="en-US" dirty="0"/>
              <a:t>Image Preparations</a:t>
            </a:r>
          </a:p>
        </p:txBody>
      </p:sp>
      <p:sp>
        <p:nvSpPr>
          <p:cNvPr id="3" name="Content Placeholder 2">
            <a:extLst>
              <a:ext uri="{FF2B5EF4-FFF2-40B4-BE49-F238E27FC236}">
                <a16:creationId xmlns:a16="http://schemas.microsoft.com/office/drawing/2014/main" id="{C29B1E5D-15D5-B134-D29C-4D2C4E9CB86F}"/>
              </a:ext>
            </a:extLst>
          </p:cNvPr>
          <p:cNvSpPr>
            <a:spLocks noGrp="1"/>
          </p:cNvSpPr>
          <p:nvPr>
            <p:ph idx="1"/>
          </p:nvPr>
        </p:nvSpPr>
        <p:spPr>
          <a:xfrm>
            <a:off x="838200" y="1825625"/>
            <a:ext cx="4612341" cy="4351338"/>
          </a:xfrm>
        </p:spPr>
        <p:txBody>
          <a:bodyPr>
            <a:normAutofit fontScale="85000" lnSpcReduction="10000"/>
          </a:bodyPr>
          <a:lstStyle/>
          <a:p>
            <a:r>
              <a:rPr lang="en-US" sz="2000" dirty="0"/>
              <a:t>All images from their respective paths were first loaded and labels were assigned to them as FR0 as 0 , FRI as 1 , FRII as 2.</a:t>
            </a:r>
          </a:p>
          <a:p>
            <a:r>
              <a:rPr lang="en-US" sz="2000" dirty="0"/>
              <a:t>Cropping is used to scale images as 60x60 instead of 300x300 as zoomed in middle of each image.</a:t>
            </a:r>
          </a:p>
          <a:p>
            <a:r>
              <a:rPr lang="en-US" sz="2000" dirty="0"/>
              <a:t>Normalization Technique is used to reduce pixel range to [0,1] instead of 0 to 255, because it brings all input features to similar scaling.</a:t>
            </a:r>
          </a:p>
          <a:p>
            <a:r>
              <a:rPr lang="en-US" sz="2000" dirty="0"/>
              <a:t>Some image samples are visualized consisting above executions</a:t>
            </a:r>
            <a:br>
              <a:rPr lang="en-US" sz="2000" dirty="0"/>
            </a:br>
            <a:endParaRPr lang="en-US" sz="2000" dirty="0"/>
          </a:p>
          <a:p>
            <a:endParaRPr lang="en-US" sz="2000" dirty="0"/>
          </a:p>
        </p:txBody>
      </p:sp>
      <p:pic>
        <p:nvPicPr>
          <p:cNvPr id="4" name="Picture 3">
            <a:extLst>
              <a:ext uri="{FF2B5EF4-FFF2-40B4-BE49-F238E27FC236}">
                <a16:creationId xmlns:a16="http://schemas.microsoft.com/office/drawing/2014/main" id="{4DBD4C35-4AD3-4070-57DA-2643FD9E3A06}"/>
              </a:ext>
            </a:extLst>
          </p:cNvPr>
          <p:cNvPicPr>
            <a:picLocks noChangeAspect="1"/>
          </p:cNvPicPr>
          <p:nvPr/>
        </p:nvPicPr>
        <p:blipFill>
          <a:blip r:embed="rId2"/>
          <a:stretch>
            <a:fillRect/>
          </a:stretch>
        </p:blipFill>
        <p:spPr>
          <a:xfrm>
            <a:off x="5450541" y="1386190"/>
            <a:ext cx="6499412" cy="4790773"/>
          </a:xfrm>
          <a:prstGeom prst="rect">
            <a:avLst/>
          </a:prstGeom>
        </p:spPr>
      </p:pic>
    </p:spTree>
    <p:extLst>
      <p:ext uri="{BB962C8B-B14F-4D97-AF65-F5344CB8AC3E}">
        <p14:creationId xmlns:p14="http://schemas.microsoft.com/office/powerpoint/2010/main" val="2698890768"/>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04FC-C9DF-554A-4565-3F29FFB8E9BB}"/>
              </a:ext>
            </a:extLst>
          </p:cNvPr>
          <p:cNvSpPr>
            <a:spLocks noGrp="1"/>
          </p:cNvSpPr>
          <p:nvPr>
            <p:ph type="title"/>
          </p:nvPr>
        </p:nvSpPr>
        <p:spPr/>
        <p:txBody>
          <a:bodyPr/>
          <a:lstStyle/>
          <a:p>
            <a:r>
              <a:rPr lang="en-US" dirty="0"/>
              <a:t>Handling Class Imbalance</a:t>
            </a:r>
          </a:p>
        </p:txBody>
      </p:sp>
      <p:sp>
        <p:nvSpPr>
          <p:cNvPr id="3" name="Content Placeholder 2">
            <a:extLst>
              <a:ext uri="{FF2B5EF4-FFF2-40B4-BE49-F238E27FC236}">
                <a16:creationId xmlns:a16="http://schemas.microsoft.com/office/drawing/2014/main" id="{7FF743A5-C40E-D893-0E73-631B89E01B44}"/>
              </a:ext>
            </a:extLst>
          </p:cNvPr>
          <p:cNvSpPr>
            <a:spLocks noGrp="1"/>
          </p:cNvSpPr>
          <p:nvPr>
            <p:ph idx="1"/>
          </p:nvPr>
        </p:nvSpPr>
        <p:spPr>
          <a:xfrm>
            <a:off x="838200" y="1978025"/>
            <a:ext cx="6109447" cy="4037293"/>
          </a:xfrm>
        </p:spPr>
        <p:txBody>
          <a:bodyPr>
            <a:normAutofit/>
          </a:bodyPr>
          <a:lstStyle/>
          <a:p>
            <a:r>
              <a:rPr lang="en-US" dirty="0"/>
              <a:t>FR0 being a majority class with most pictures.</a:t>
            </a:r>
          </a:p>
          <a:p>
            <a:r>
              <a:rPr lang="en-US" dirty="0"/>
              <a:t>Reducing FR0 is not worth it as it might reduces some important feature images.</a:t>
            </a:r>
          </a:p>
          <a:p>
            <a:r>
              <a:rPr lang="en-US" dirty="0"/>
              <a:t>Hence, Balancing the remaining classes by augmenting the data from FR0 will be the best approach so as to match the overall class distributions.</a:t>
            </a:r>
          </a:p>
          <a:p>
            <a:r>
              <a:rPr lang="en-US" dirty="0"/>
              <a:t>Use random transformations to create synthetic data that mimics real-world variations.</a:t>
            </a:r>
          </a:p>
          <a:p>
            <a:endParaRPr lang="en-US" dirty="0"/>
          </a:p>
        </p:txBody>
      </p:sp>
      <p:pic>
        <p:nvPicPr>
          <p:cNvPr id="5" name="Picture 4">
            <a:extLst>
              <a:ext uri="{FF2B5EF4-FFF2-40B4-BE49-F238E27FC236}">
                <a16:creationId xmlns:a16="http://schemas.microsoft.com/office/drawing/2014/main" id="{9C0329F2-D336-788E-4941-E51AE01E6FDE}"/>
              </a:ext>
            </a:extLst>
          </p:cNvPr>
          <p:cNvPicPr>
            <a:picLocks noChangeAspect="1"/>
          </p:cNvPicPr>
          <p:nvPr/>
        </p:nvPicPr>
        <p:blipFill>
          <a:blip r:embed="rId2"/>
          <a:stretch>
            <a:fillRect/>
          </a:stretch>
        </p:blipFill>
        <p:spPr>
          <a:xfrm>
            <a:off x="7058622" y="2273860"/>
            <a:ext cx="4686517" cy="3051175"/>
          </a:xfrm>
          <a:prstGeom prst="rect">
            <a:avLst/>
          </a:prstGeom>
        </p:spPr>
      </p:pic>
    </p:spTree>
    <p:extLst>
      <p:ext uri="{BB962C8B-B14F-4D97-AF65-F5344CB8AC3E}">
        <p14:creationId xmlns:p14="http://schemas.microsoft.com/office/powerpoint/2010/main" val="71370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276C-EF54-4ECD-4D5D-315B908969D2}"/>
              </a:ext>
            </a:extLst>
          </p:cNvPr>
          <p:cNvSpPr>
            <a:spLocks noGrp="1"/>
          </p:cNvSpPr>
          <p:nvPr>
            <p:ph type="title"/>
          </p:nvPr>
        </p:nvSpPr>
        <p:spPr/>
        <p:txBody>
          <a:bodyPr/>
          <a:lstStyle/>
          <a:p>
            <a:r>
              <a:rPr lang="en-US" dirty="0"/>
              <a:t>Handling Class Imbalance (Techniques)</a:t>
            </a:r>
          </a:p>
        </p:txBody>
      </p:sp>
      <p:sp>
        <p:nvSpPr>
          <p:cNvPr id="3" name="Content Placeholder 2">
            <a:extLst>
              <a:ext uri="{FF2B5EF4-FFF2-40B4-BE49-F238E27FC236}">
                <a16:creationId xmlns:a16="http://schemas.microsoft.com/office/drawing/2014/main" id="{0EE38E5A-5DD2-4E34-8400-51FD6D6B46C9}"/>
              </a:ext>
            </a:extLst>
          </p:cNvPr>
          <p:cNvSpPr>
            <a:spLocks noGrp="1"/>
          </p:cNvSpPr>
          <p:nvPr>
            <p:ph idx="1"/>
          </p:nvPr>
        </p:nvSpPr>
        <p:spPr>
          <a:xfrm>
            <a:off x="838200" y="1825625"/>
            <a:ext cx="6145306" cy="4667250"/>
          </a:xfrm>
        </p:spPr>
        <p:txBody>
          <a:bodyPr>
            <a:normAutofit/>
          </a:bodyPr>
          <a:lstStyle/>
          <a:p>
            <a:r>
              <a:rPr lang="en-US" b="1" dirty="0"/>
              <a:t>Rotation</a:t>
            </a:r>
            <a:r>
              <a:rPr lang="en-US" dirty="0"/>
              <a:t>: Random rotations within a 30-degree range, making the model invariant to orientation.</a:t>
            </a:r>
          </a:p>
          <a:p>
            <a:r>
              <a:rPr lang="en-US" b="1" dirty="0"/>
              <a:t>Translation (Shifting)</a:t>
            </a:r>
            <a:r>
              <a:rPr lang="en-US" dirty="0"/>
              <a:t>: Images were shifted horizontally and vertically by up to 20%, simulating positional shifts.</a:t>
            </a:r>
          </a:p>
          <a:p>
            <a:r>
              <a:rPr lang="en-US" b="1" dirty="0"/>
              <a:t>Zoom</a:t>
            </a:r>
            <a:r>
              <a:rPr lang="en-US" dirty="0"/>
              <a:t>: Random zooming was applied to simulate variations in scale.</a:t>
            </a:r>
          </a:p>
          <a:p>
            <a:r>
              <a:rPr lang="en-US" b="1" dirty="0"/>
              <a:t>Flipping</a:t>
            </a:r>
            <a:r>
              <a:rPr lang="en-US" dirty="0"/>
              <a:t>: Horizontal flipping to create mirrored images and simulate symmetry.</a:t>
            </a:r>
          </a:p>
          <a:p>
            <a:r>
              <a:rPr lang="en-US" b="1" dirty="0"/>
              <a:t>Impact on Dataset</a:t>
            </a:r>
            <a:r>
              <a:rPr lang="en-US" dirty="0"/>
              <a:t>: 1000 new FRI images generated, 4000 new FRII images generated.</a:t>
            </a:r>
          </a:p>
        </p:txBody>
      </p:sp>
      <p:pic>
        <p:nvPicPr>
          <p:cNvPr id="10" name="Picture 9">
            <a:extLst>
              <a:ext uri="{FF2B5EF4-FFF2-40B4-BE49-F238E27FC236}">
                <a16:creationId xmlns:a16="http://schemas.microsoft.com/office/drawing/2014/main" id="{A6ADE2A0-FA08-B1BC-13F3-A7BA20F9F401}"/>
              </a:ext>
            </a:extLst>
          </p:cNvPr>
          <p:cNvPicPr>
            <a:picLocks noChangeAspect="1"/>
          </p:cNvPicPr>
          <p:nvPr/>
        </p:nvPicPr>
        <p:blipFill>
          <a:blip r:embed="rId2"/>
          <a:stretch>
            <a:fillRect/>
          </a:stretch>
        </p:blipFill>
        <p:spPr>
          <a:xfrm>
            <a:off x="7434946" y="1512816"/>
            <a:ext cx="4263876" cy="3137588"/>
          </a:xfrm>
          <a:prstGeom prst="rect">
            <a:avLst/>
          </a:prstGeom>
        </p:spPr>
      </p:pic>
      <p:pic>
        <p:nvPicPr>
          <p:cNvPr id="11" name="Picture 10">
            <a:extLst>
              <a:ext uri="{FF2B5EF4-FFF2-40B4-BE49-F238E27FC236}">
                <a16:creationId xmlns:a16="http://schemas.microsoft.com/office/drawing/2014/main" id="{4B992520-6BA1-8193-CEA4-F275F42D7D55}"/>
              </a:ext>
            </a:extLst>
          </p:cNvPr>
          <p:cNvPicPr>
            <a:picLocks noChangeAspect="1"/>
          </p:cNvPicPr>
          <p:nvPr/>
        </p:nvPicPr>
        <p:blipFill>
          <a:blip r:embed="rId3"/>
          <a:srcRect t="596" r="66887"/>
          <a:stretch/>
        </p:blipFill>
        <p:spPr>
          <a:xfrm>
            <a:off x="7907957" y="4857483"/>
            <a:ext cx="1628181" cy="2000517"/>
          </a:xfrm>
          <a:prstGeom prst="rect">
            <a:avLst/>
          </a:prstGeom>
        </p:spPr>
      </p:pic>
      <p:pic>
        <p:nvPicPr>
          <p:cNvPr id="12" name="Picture 11">
            <a:extLst>
              <a:ext uri="{FF2B5EF4-FFF2-40B4-BE49-F238E27FC236}">
                <a16:creationId xmlns:a16="http://schemas.microsoft.com/office/drawing/2014/main" id="{A7751D1C-A6B2-5C52-8283-910275EC41B2}"/>
              </a:ext>
            </a:extLst>
          </p:cNvPr>
          <p:cNvPicPr>
            <a:picLocks noChangeAspect="1"/>
          </p:cNvPicPr>
          <p:nvPr/>
        </p:nvPicPr>
        <p:blipFill>
          <a:blip r:embed="rId4"/>
          <a:srcRect r="67647" b="2147"/>
          <a:stretch/>
        </p:blipFill>
        <p:spPr>
          <a:xfrm>
            <a:off x="9694392" y="4760259"/>
            <a:ext cx="1532394" cy="1886774"/>
          </a:xfrm>
          <a:prstGeom prst="rect">
            <a:avLst/>
          </a:prstGeom>
        </p:spPr>
      </p:pic>
    </p:spTree>
    <p:extLst>
      <p:ext uri="{BB962C8B-B14F-4D97-AF65-F5344CB8AC3E}">
        <p14:creationId xmlns:p14="http://schemas.microsoft.com/office/powerpoint/2010/main" val="14165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86C8-C66A-70C7-0A51-3FFCCF84AD4F}"/>
              </a:ext>
            </a:extLst>
          </p:cNvPr>
          <p:cNvSpPr>
            <a:spLocks noGrp="1"/>
          </p:cNvSpPr>
          <p:nvPr>
            <p:ph type="title"/>
          </p:nvPr>
        </p:nvSpPr>
        <p:spPr/>
        <p:txBody>
          <a:bodyPr/>
          <a:lstStyle/>
          <a:p>
            <a:r>
              <a:rPr lang="en-US" dirty="0"/>
              <a:t>Symmetry Scores</a:t>
            </a:r>
          </a:p>
        </p:txBody>
      </p:sp>
      <p:sp>
        <p:nvSpPr>
          <p:cNvPr id="3" name="Content Placeholder 2">
            <a:extLst>
              <a:ext uri="{FF2B5EF4-FFF2-40B4-BE49-F238E27FC236}">
                <a16:creationId xmlns:a16="http://schemas.microsoft.com/office/drawing/2014/main" id="{636FD40B-BB58-B7C9-84A2-FE63B59DF280}"/>
              </a:ext>
            </a:extLst>
          </p:cNvPr>
          <p:cNvSpPr>
            <a:spLocks noGrp="1"/>
          </p:cNvSpPr>
          <p:nvPr>
            <p:ph idx="1"/>
          </p:nvPr>
        </p:nvSpPr>
        <p:spPr>
          <a:xfrm>
            <a:off x="838200" y="1690688"/>
            <a:ext cx="4719918" cy="4377951"/>
          </a:xfrm>
        </p:spPr>
        <p:txBody>
          <a:bodyPr>
            <a:normAutofit/>
          </a:bodyPr>
          <a:lstStyle/>
          <a:p>
            <a:r>
              <a:rPr lang="en-US" dirty="0"/>
              <a:t>Symmetry analysis on the images of the three classes (FR0, FRI, and FRII) to understand the structural similarities between each class and its flipped version.</a:t>
            </a:r>
          </a:p>
          <a:p>
            <a:r>
              <a:rPr lang="en-US" dirty="0"/>
              <a:t>Achieved by calculating the </a:t>
            </a:r>
            <a:r>
              <a:rPr lang="en-US" b="1" dirty="0"/>
              <a:t>Structural Similarity Index (SSIM)</a:t>
            </a:r>
            <a:r>
              <a:rPr lang="en-US" dirty="0"/>
              <a:t> between the original images and their horizontally flipped counterparts</a:t>
            </a:r>
          </a:p>
        </p:txBody>
      </p:sp>
      <p:pic>
        <p:nvPicPr>
          <p:cNvPr id="5" name="Picture 4">
            <a:extLst>
              <a:ext uri="{FF2B5EF4-FFF2-40B4-BE49-F238E27FC236}">
                <a16:creationId xmlns:a16="http://schemas.microsoft.com/office/drawing/2014/main" id="{BB3D1E95-2D50-999B-0B79-30A648D5465C}"/>
              </a:ext>
            </a:extLst>
          </p:cNvPr>
          <p:cNvPicPr>
            <a:picLocks noChangeAspect="1"/>
          </p:cNvPicPr>
          <p:nvPr/>
        </p:nvPicPr>
        <p:blipFill>
          <a:blip r:embed="rId2"/>
          <a:stretch>
            <a:fillRect/>
          </a:stretch>
        </p:blipFill>
        <p:spPr>
          <a:xfrm>
            <a:off x="6440349" y="1766047"/>
            <a:ext cx="5751651" cy="3157397"/>
          </a:xfrm>
          <a:prstGeom prst="rect">
            <a:avLst/>
          </a:prstGeom>
        </p:spPr>
      </p:pic>
    </p:spTree>
    <p:extLst>
      <p:ext uri="{BB962C8B-B14F-4D97-AF65-F5344CB8AC3E}">
        <p14:creationId xmlns:p14="http://schemas.microsoft.com/office/powerpoint/2010/main" val="174749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alistic Galaxy Consulting Toolkit Infographics by Slidesgo">
  <a:themeElements>
    <a:clrScheme name="Simple Light">
      <a:dk1>
        <a:srgbClr val="6204AF"/>
      </a:dk1>
      <a:lt1>
        <a:srgbClr val="FFFFFF"/>
      </a:lt1>
      <a:dk2>
        <a:srgbClr val="FF309A"/>
      </a:dk2>
      <a:lt2>
        <a:srgbClr val="2C256D"/>
      </a:lt2>
      <a:accent1>
        <a:srgbClr val="E80014"/>
      </a:accent1>
      <a:accent2>
        <a:srgbClr val="6CB8C7"/>
      </a:accent2>
      <a:accent3>
        <a:srgbClr val="1A0C4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Realistic Galaxy Consulting Toolkit Infographics by Slidesgo</Template>
  <TotalTime>3700</TotalTime>
  <Words>1250</Words>
  <Application>Microsoft Office PowerPoint</Application>
  <PresentationFormat>Widescreen</PresentationFormat>
  <Paragraphs>121</Paragraphs>
  <Slides>29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Dosis</vt:lpstr>
      <vt:lpstr>Poppins</vt:lpstr>
      <vt:lpstr>Proxima Nova</vt:lpstr>
      <vt:lpstr>Proxima Nova Semibold</vt:lpstr>
      <vt:lpstr>Realistic Galaxy Consulting Toolkit Infographics by Slidesgo</vt:lpstr>
      <vt:lpstr>Slidesgo Final Pages</vt:lpstr>
      <vt:lpstr>Data Mining &amp; Machine Learning</vt:lpstr>
      <vt:lpstr>Dataset Analysis</vt:lpstr>
      <vt:lpstr>Project Objective</vt:lpstr>
      <vt:lpstr>Challenges In Dataset</vt:lpstr>
      <vt:lpstr>Handling Dataset Challenges</vt:lpstr>
      <vt:lpstr>Image Preparations</vt:lpstr>
      <vt:lpstr>Handling Class Imbalance</vt:lpstr>
      <vt:lpstr>Handling Class Imbalance (Techniques)</vt:lpstr>
      <vt:lpstr>Symmetry Scores</vt:lpstr>
      <vt:lpstr>Analysis of Symmetries</vt:lpstr>
      <vt:lpstr>Normalization of Images</vt:lpstr>
      <vt:lpstr>Feature Extraction (ResNet50)</vt:lpstr>
      <vt:lpstr>PCA Analysis</vt:lpstr>
      <vt:lpstr>Sample Calculation</vt:lpstr>
      <vt:lpstr>Further Correlation Analysis</vt:lpstr>
      <vt:lpstr>Continue’d</vt:lpstr>
      <vt:lpstr>Mean Median Pixel Intensities  (FR0)</vt:lpstr>
      <vt:lpstr>Across FRI</vt:lpstr>
      <vt:lpstr>Across FRII</vt:lpstr>
      <vt:lpstr>CNN Model Selection</vt:lpstr>
      <vt:lpstr>CNN Model Configuration</vt:lpstr>
      <vt:lpstr>Accuracy Plot</vt:lpstr>
      <vt:lpstr>Loss Over Epochs</vt:lpstr>
      <vt:lpstr>Confusion Matrix (Training)</vt:lpstr>
      <vt:lpstr>Confusion Matrix (Test)</vt:lpstr>
      <vt:lpstr>Model Explainability</vt:lpstr>
      <vt:lpstr>MODEL II (XGBOOST)</vt:lpstr>
      <vt:lpstr>Confusion Matrix (XGBOOST)</vt:lpstr>
      <vt:lpstr>CNN Performance on Predictions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ZAIGHUM JAWAD ASLAM</dc:creator>
  <cp:lastModifiedBy>ZAIGHUM JAWAD ASLAM</cp:lastModifiedBy>
  <cp:revision>44</cp:revision>
  <dcterms:created xsi:type="dcterms:W3CDTF">2025-07-04T20:01:29Z</dcterms:created>
  <dcterms:modified xsi:type="dcterms:W3CDTF">2025-07-12T00:58:20Z</dcterms:modified>
</cp:coreProperties>
</file>